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6"/>
  </p:notesMasterIdLst>
  <p:sldIdLst>
    <p:sldId id="256" r:id="rId2"/>
    <p:sldId id="257" r:id="rId3"/>
    <p:sldId id="258" r:id="rId4"/>
    <p:sldId id="300" r:id="rId5"/>
    <p:sldId id="281" r:id="rId6"/>
    <p:sldId id="301" r:id="rId7"/>
    <p:sldId id="259" r:id="rId8"/>
    <p:sldId id="282" r:id="rId9"/>
    <p:sldId id="283" r:id="rId10"/>
    <p:sldId id="284" r:id="rId11"/>
    <p:sldId id="285" r:id="rId12"/>
    <p:sldId id="286" r:id="rId13"/>
    <p:sldId id="288" r:id="rId14"/>
    <p:sldId id="287" r:id="rId15"/>
    <p:sldId id="289" r:id="rId16"/>
    <p:sldId id="290" r:id="rId17"/>
    <p:sldId id="291" r:id="rId18"/>
    <p:sldId id="292" r:id="rId19"/>
    <p:sldId id="299" r:id="rId20"/>
    <p:sldId id="302" r:id="rId21"/>
    <p:sldId id="260" r:id="rId22"/>
    <p:sldId id="293" r:id="rId23"/>
    <p:sldId id="303" r:id="rId24"/>
    <p:sldId id="261" r:id="rId25"/>
    <p:sldId id="298" r:id="rId26"/>
    <p:sldId id="296" r:id="rId27"/>
    <p:sldId id="297" r:id="rId28"/>
    <p:sldId id="295" r:id="rId29"/>
    <p:sldId id="304" r:id="rId30"/>
    <p:sldId id="305" r:id="rId31"/>
    <p:sldId id="306" r:id="rId32"/>
    <p:sldId id="307" r:id="rId33"/>
    <p:sldId id="308" r:id="rId34"/>
    <p:sldId id="310" r:id="rId35"/>
    <p:sldId id="311" r:id="rId36"/>
    <p:sldId id="312" r:id="rId37"/>
    <p:sldId id="309" r:id="rId38"/>
    <p:sldId id="313" r:id="rId39"/>
    <p:sldId id="314" r:id="rId40"/>
    <p:sldId id="315" r:id="rId41"/>
    <p:sldId id="316" r:id="rId42"/>
    <p:sldId id="317" r:id="rId43"/>
    <p:sldId id="318" r:id="rId44"/>
    <p:sldId id="319" r:id="rId4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42" autoAdjust="0"/>
    <p:restoredTop sz="94650"/>
  </p:normalViewPr>
  <p:slideViewPr>
    <p:cSldViewPr snapToGrid="0">
      <p:cViewPr varScale="1">
        <p:scale>
          <a:sx n="91" d="100"/>
          <a:sy n="91" d="100"/>
        </p:scale>
        <p:origin x="192" y="12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07192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03912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3939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0717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41800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5789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174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25469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91122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6420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1213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50272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605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73316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84291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0471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39610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32328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8725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4988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88948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47427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51636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03843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563680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332167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86329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85412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46456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34646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169929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04081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979910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18652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326301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6190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1589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4248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163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4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openxmlformats.org/officeDocument/2006/relationships/image" Target="../media/image24.png"/><Relationship Id="rId5" Type="http://schemas.openxmlformats.org/officeDocument/2006/relationships/image" Target="../media/image17.png"/><Relationship Id="rId10" Type="http://schemas.openxmlformats.org/officeDocument/2006/relationships/image" Target="../media/image23.png"/><Relationship Id="rId4" Type="http://schemas.openxmlformats.org/officeDocument/2006/relationships/image" Target="../media/image16.png"/><Relationship Id="rId9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</a:t>
            </a:r>
            <a:r>
              <a:rPr lang="en-US" altLang="ko" sz="2500" b="1" dirty="0">
                <a:solidFill>
                  <a:srgbClr val="19264B"/>
                </a:solidFill>
              </a:rPr>
              <a:t> CS 224n </a:t>
            </a:r>
            <a:r>
              <a:rPr lang="ko" altLang="ko-KR" sz="2500" b="1" dirty="0">
                <a:solidFill>
                  <a:srgbClr val="19264B"/>
                </a:solidFill>
              </a:rPr>
              <a:t>스터디</a:t>
            </a:r>
            <a:r>
              <a:rPr lang="en-US" altLang="ko" sz="2500" b="1" dirty="0">
                <a:solidFill>
                  <a:srgbClr val="19264B"/>
                </a:solidFill>
              </a:rPr>
              <a:t> </a:t>
            </a:r>
            <a:r>
              <a:rPr lang="ko-KR" altLang="en-US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3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02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" altLang="en-US" sz="1100" dirty="0">
                <a:solidFill>
                  <a:srgbClr val="19264B"/>
                </a:solidFill>
              </a:rPr>
              <a:t>김건호</a:t>
            </a:r>
            <a:r>
              <a:rPr lang="en-US" altLang="ko" sz="1100" dirty="0">
                <a:solidFill>
                  <a:srgbClr val="19264B"/>
                </a:solidFill>
              </a:rPr>
              <a:t>,</a:t>
            </a:r>
            <a:r>
              <a:rPr lang="ko-KR" altLang="en-US" sz="1100" dirty="0">
                <a:solidFill>
                  <a:srgbClr val="19264B"/>
                </a:solidFill>
              </a:rPr>
              <a:t> 최동욱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703D66C-105B-7F74-221D-8450817B02CE}"/>
              </a:ext>
            </a:extLst>
          </p:cNvPr>
          <p:cNvGrpSpPr/>
          <p:nvPr/>
        </p:nvGrpSpPr>
        <p:grpSpPr>
          <a:xfrm>
            <a:off x="4146503" y="306875"/>
            <a:ext cx="4483744" cy="4260461"/>
            <a:chOff x="1713181" y="1714158"/>
            <a:chExt cx="3189263" cy="302721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B839AEE-0101-5BED-6D9E-737893EC3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3006" y="1714158"/>
              <a:ext cx="3109438" cy="302721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418C61-214D-A67E-E3E9-27D3EED156E2}"/>
                </a:ext>
              </a:extLst>
            </p:cNvPr>
            <p:cNvSpPr txBox="1"/>
            <p:nvPr/>
          </p:nvSpPr>
          <p:spPr>
            <a:xfrm>
              <a:off x="1713181" y="1741569"/>
              <a:ext cx="118110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47852F-C18A-1971-EFFD-7176F4CEAE6D}"/>
              </a:ext>
            </a:extLst>
          </p:cNvPr>
          <p:cNvSpPr txBox="1"/>
          <p:nvPr/>
        </p:nvSpPr>
        <p:spPr>
          <a:xfrm>
            <a:off x="1542003" y="1283111"/>
            <a:ext cx="2716713" cy="1719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Input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Embedding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Hidden state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Output</a:t>
            </a:r>
            <a:endParaRPr lang="ko-KR" altLang="en-US" sz="18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B6A9EF4-C610-CF91-2D39-61B494111A78}"/>
              </a:ext>
            </a:extLst>
          </p:cNvPr>
          <p:cNvSpPr/>
          <p:nvPr/>
        </p:nvSpPr>
        <p:spPr>
          <a:xfrm>
            <a:off x="5236835" y="4156104"/>
            <a:ext cx="2707015" cy="411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12464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703D66C-105B-7F74-221D-8450817B02CE}"/>
              </a:ext>
            </a:extLst>
          </p:cNvPr>
          <p:cNvGrpSpPr/>
          <p:nvPr/>
        </p:nvGrpSpPr>
        <p:grpSpPr>
          <a:xfrm>
            <a:off x="4146503" y="306875"/>
            <a:ext cx="4483744" cy="4260461"/>
            <a:chOff x="1713181" y="1714158"/>
            <a:chExt cx="3189263" cy="302721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B839AEE-0101-5BED-6D9E-737893EC3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3006" y="1714158"/>
              <a:ext cx="3109438" cy="302721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418C61-214D-A67E-E3E9-27D3EED156E2}"/>
                </a:ext>
              </a:extLst>
            </p:cNvPr>
            <p:cNvSpPr txBox="1"/>
            <p:nvPr/>
          </p:nvSpPr>
          <p:spPr>
            <a:xfrm>
              <a:off x="1713181" y="1741569"/>
              <a:ext cx="118110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47852F-C18A-1971-EFFD-7176F4CEAE6D}"/>
              </a:ext>
            </a:extLst>
          </p:cNvPr>
          <p:cNvSpPr txBox="1"/>
          <p:nvPr/>
        </p:nvSpPr>
        <p:spPr>
          <a:xfrm>
            <a:off x="1542003" y="1283111"/>
            <a:ext cx="2716713" cy="1719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Input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Embedding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Hidden state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Output</a:t>
            </a:r>
            <a:endParaRPr lang="ko-KR" altLang="en-US" sz="18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3CABE73-F093-1145-A97C-81C980980268}"/>
              </a:ext>
            </a:extLst>
          </p:cNvPr>
          <p:cNvSpPr/>
          <p:nvPr/>
        </p:nvSpPr>
        <p:spPr>
          <a:xfrm>
            <a:off x="4976749" y="3124200"/>
            <a:ext cx="2967101" cy="965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44245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703D66C-105B-7F74-221D-8450817B02CE}"/>
              </a:ext>
            </a:extLst>
          </p:cNvPr>
          <p:cNvGrpSpPr/>
          <p:nvPr/>
        </p:nvGrpSpPr>
        <p:grpSpPr>
          <a:xfrm>
            <a:off x="4146503" y="306875"/>
            <a:ext cx="4483744" cy="4260461"/>
            <a:chOff x="1713181" y="1714158"/>
            <a:chExt cx="3189263" cy="302721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B839AEE-0101-5BED-6D9E-737893EC3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3006" y="1714158"/>
              <a:ext cx="3109438" cy="302721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418C61-214D-A67E-E3E9-27D3EED156E2}"/>
                </a:ext>
              </a:extLst>
            </p:cNvPr>
            <p:cNvSpPr txBox="1"/>
            <p:nvPr/>
          </p:nvSpPr>
          <p:spPr>
            <a:xfrm>
              <a:off x="1713181" y="1741569"/>
              <a:ext cx="118110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47852F-C18A-1971-EFFD-7176F4CEAE6D}"/>
              </a:ext>
            </a:extLst>
          </p:cNvPr>
          <p:cNvSpPr txBox="1"/>
          <p:nvPr/>
        </p:nvSpPr>
        <p:spPr>
          <a:xfrm>
            <a:off x="1542003" y="1283111"/>
            <a:ext cx="2716713" cy="1719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Input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Embedding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Hidden state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Output</a:t>
            </a:r>
            <a:endParaRPr lang="ko-KR" altLang="en-US" sz="18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F57296E-337F-510A-0ED5-EFC04DD0C6B7}"/>
              </a:ext>
            </a:extLst>
          </p:cNvPr>
          <p:cNvSpPr/>
          <p:nvPr/>
        </p:nvSpPr>
        <p:spPr>
          <a:xfrm>
            <a:off x="4323445" y="1919288"/>
            <a:ext cx="3620405" cy="1000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26913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5AFC534-7B3F-5AFA-AE3E-F922DF9E25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453" b="2636"/>
          <a:stretch/>
        </p:blipFill>
        <p:spPr>
          <a:xfrm>
            <a:off x="3210963" y="1028700"/>
            <a:ext cx="4073759" cy="220218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3212D2D-2E78-F82A-8445-E48803C048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2" r="52218" b="87501"/>
          <a:stretch/>
        </p:blipFill>
        <p:spPr>
          <a:xfrm>
            <a:off x="3420278" y="3319268"/>
            <a:ext cx="3639888" cy="424843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01B976F8-E2BC-BA5C-249F-8E2C2A1D55D7}"/>
              </a:ext>
            </a:extLst>
          </p:cNvPr>
          <p:cNvCxnSpPr>
            <a:cxnSpLocks/>
          </p:cNvCxnSpPr>
          <p:nvPr/>
        </p:nvCxnSpPr>
        <p:spPr>
          <a:xfrm flipV="1">
            <a:off x="4686300" y="3802380"/>
            <a:ext cx="228600" cy="4495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11C658EF-11D1-39D3-012D-0D3E5EFD43F2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6019800" y="3802380"/>
            <a:ext cx="78104" cy="4495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AAEA2F1-B374-7C07-20EB-37537EF78AE5}"/>
              </a:ext>
            </a:extLst>
          </p:cNvPr>
          <p:cNvSpPr txBox="1"/>
          <p:nvPr/>
        </p:nvSpPr>
        <p:spPr>
          <a:xfrm>
            <a:off x="5299710" y="4251960"/>
            <a:ext cx="1596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Embedded Input of time step </a:t>
            </a:r>
            <a:r>
              <a:rPr lang="en-US" altLang="ko-KR" sz="12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t</a:t>
            </a:r>
            <a:endParaRPr lang="ko-KR" altLang="en-US" sz="1200" b="1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12168E-3B13-9319-521C-F4F42CFE3947}"/>
              </a:ext>
            </a:extLst>
          </p:cNvPr>
          <p:cNvSpPr txBox="1"/>
          <p:nvPr/>
        </p:nvSpPr>
        <p:spPr>
          <a:xfrm>
            <a:off x="3855720" y="4251959"/>
            <a:ext cx="1329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Hidden state of time step </a:t>
            </a:r>
            <a:r>
              <a:rPr lang="en-US" altLang="ko-KR" sz="12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t-1</a:t>
            </a:r>
            <a:endParaRPr lang="ko-KR" altLang="en-US" sz="1200" b="1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0F820F58-34B6-CBF2-846E-C3FA7234DC74}"/>
              </a:ext>
            </a:extLst>
          </p:cNvPr>
          <p:cNvCxnSpPr>
            <a:cxnSpLocks/>
          </p:cNvCxnSpPr>
          <p:nvPr/>
        </p:nvCxnSpPr>
        <p:spPr>
          <a:xfrm flipV="1">
            <a:off x="3358503" y="3802380"/>
            <a:ext cx="228600" cy="4495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A8F226B-5B38-24B1-B0BF-85B9237359FA}"/>
              </a:ext>
            </a:extLst>
          </p:cNvPr>
          <p:cNvSpPr txBox="1"/>
          <p:nvPr/>
        </p:nvSpPr>
        <p:spPr>
          <a:xfrm>
            <a:off x="2527923" y="4251959"/>
            <a:ext cx="1329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Hidden state of time step </a:t>
            </a:r>
            <a:r>
              <a:rPr lang="en-US" altLang="ko-KR" sz="12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t</a:t>
            </a:r>
            <a:endParaRPr lang="ko-KR" altLang="en-US" sz="1200" b="1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0495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703D66C-105B-7F74-221D-8450817B02CE}"/>
              </a:ext>
            </a:extLst>
          </p:cNvPr>
          <p:cNvGrpSpPr/>
          <p:nvPr/>
        </p:nvGrpSpPr>
        <p:grpSpPr>
          <a:xfrm>
            <a:off x="4146503" y="306875"/>
            <a:ext cx="4483744" cy="4260461"/>
            <a:chOff x="1713181" y="1714158"/>
            <a:chExt cx="3189263" cy="302721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B839AEE-0101-5BED-6D9E-737893EC3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3006" y="1714158"/>
              <a:ext cx="3109438" cy="302721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418C61-214D-A67E-E3E9-27D3EED156E2}"/>
                </a:ext>
              </a:extLst>
            </p:cNvPr>
            <p:cNvSpPr txBox="1"/>
            <p:nvPr/>
          </p:nvSpPr>
          <p:spPr>
            <a:xfrm>
              <a:off x="1713181" y="1741569"/>
              <a:ext cx="118110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47852F-C18A-1971-EFFD-7176F4CEAE6D}"/>
              </a:ext>
            </a:extLst>
          </p:cNvPr>
          <p:cNvSpPr txBox="1"/>
          <p:nvPr/>
        </p:nvSpPr>
        <p:spPr>
          <a:xfrm>
            <a:off x="1542003" y="1283111"/>
            <a:ext cx="2716713" cy="1719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Input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Embedding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Hidden state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Output</a:t>
            </a:r>
            <a:endParaRPr lang="ko-KR" altLang="en-US" sz="1800" b="1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E9DFC40-156E-035D-5891-482078431272}"/>
              </a:ext>
            </a:extLst>
          </p:cNvPr>
          <p:cNvSpPr/>
          <p:nvPr/>
        </p:nvSpPr>
        <p:spPr>
          <a:xfrm>
            <a:off x="6291263" y="345453"/>
            <a:ext cx="2338984" cy="12785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01286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7D992CE-96A1-62DF-2408-369CBE50FC65}"/>
              </a:ext>
            </a:extLst>
          </p:cNvPr>
          <p:cNvGrpSpPr/>
          <p:nvPr/>
        </p:nvGrpSpPr>
        <p:grpSpPr>
          <a:xfrm>
            <a:off x="2192255" y="947857"/>
            <a:ext cx="5734850" cy="3569906"/>
            <a:chOff x="2192255" y="947857"/>
            <a:chExt cx="5734850" cy="356990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229E698-E20A-387F-F558-5439EA358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2255" y="1116863"/>
              <a:ext cx="5734850" cy="3400900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C76ABB6-F3D2-BDB4-BC72-B06D6DDB9613}"/>
                </a:ext>
              </a:extLst>
            </p:cNvPr>
            <p:cNvSpPr txBox="1"/>
            <p:nvPr/>
          </p:nvSpPr>
          <p:spPr>
            <a:xfrm>
              <a:off x="3817620" y="947857"/>
              <a:ext cx="2570755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5024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8611D2A-461F-FF2B-701C-D14414FCB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5983" y="1594791"/>
            <a:ext cx="5671372" cy="22685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31E64F-EDDD-8442-40E6-6B51E7D86E55}"/>
              </a:ext>
            </a:extLst>
          </p:cNvPr>
          <p:cNvSpPr txBox="1"/>
          <p:nvPr/>
        </p:nvSpPr>
        <p:spPr>
          <a:xfrm>
            <a:off x="4069593" y="3936023"/>
            <a:ext cx="2084151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Sequence tagging</a:t>
            </a:r>
          </a:p>
        </p:txBody>
      </p:sp>
    </p:spTree>
    <p:extLst>
      <p:ext uri="{BB962C8B-B14F-4D97-AF65-F5344CB8AC3E}">
        <p14:creationId xmlns:p14="http://schemas.microsoft.com/office/powerpoint/2010/main" val="3557927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36F1681-D578-E0B2-17E5-8803AE242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4700" y="1158888"/>
            <a:ext cx="4432880" cy="29506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96D879-857C-0710-3C46-549D4FBB5BE3}"/>
              </a:ext>
            </a:extLst>
          </p:cNvPr>
          <p:cNvSpPr txBox="1"/>
          <p:nvPr/>
        </p:nvSpPr>
        <p:spPr>
          <a:xfrm>
            <a:off x="3803360" y="4109524"/>
            <a:ext cx="2575560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Sentence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090456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3D8BC3-E3D3-0057-62FB-775C8EA36A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7621" y="1067099"/>
            <a:ext cx="4337546" cy="32309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786BBC-2966-7769-20FB-73A694CF40F8}"/>
              </a:ext>
            </a:extLst>
          </p:cNvPr>
          <p:cNvSpPr txBox="1"/>
          <p:nvPr/>
        </p:nvSpPr>
        <p:spPr>
          <a:xfrm>
            <a:off x="4144854" y="4298046"/>
            <a:ext cx="1783080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나눔고딕OTF" panose="020D0604000000000000" pitchFamily="34" charset="-127"/>
              </a:rPr>
              <a:t>Generating text</a:t>
            </a:r>
            <a:endParaRPr lang="en-US" altLang="ko-KR" sz="18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1380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47852F-C18A-1971-EFFD-7176F4CEAE6D}"/>
              </a:ext>
            </a:extLst>
          </p:cNvPr>
          <p:cNvSpPr txBox="1"/>
          <p:nvPr/>
        </p:nvSpPr>
        <p:spPr>
          <a:xfrm>
            <a:off x="1542003" y="1283111"/>
            <a:ext cx="4279677" cy="218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한계 존재</a:t>
            </a:r>
            <a:endParaRPr lang="en-US" altLang="ko-KR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1. Vanishing and exploding gradients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2. Slow computation (sequential) 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3. Long-term dependencies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   -&gt; LSTMs</a:t>
            </a:r>
          </a:p>
        </p:txBody>
      </p:sp>
    </p:spTree>
    <p:extLst>
      <p:ext uri="{BB962C8B-B14F-4D97-AF65-F5344CB8AC3E}">
        <p14:creationId xmlns:p14="http://schemas.microsoft.com/office/powerpoint/2010/main" val="3255470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이곳에 만나서 찍은 사진을 넣어주세요.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(비대면일 경우엔 화면 캡쳐 이용)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얼굴이 나오게 찍어주셔야 합니다:D</a:t>
            </a:r>
            <a:endParaRPr sz="120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AI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학과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21 </a:t>
            </a:r>
            <a:r>
              <a:rPr lang="ko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김</a:t>
            </a:r>
            <a:r>
              <a:rPr lang="ko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건호</a:t>
            </a:r>
            <a:endParaRPr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소프트웨어학과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19 </a:t>
            </a:r>
            <a:r>
              <a:rPr lang="ko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설지환</a:t>
            </a:r>
            <a:endParaRPr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소프트웨어학과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18 </a:t>
            </a:r>
            <a:r>
              <a:rPr lang="ko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원동연</a:t>
            </a:r>
            <a:endParaRPr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소프트웨어학과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19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최동욱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F6BD48A-D927-D08F-A17F-2D08D4227E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982" r="9722"/>
          <a:stretch/>
        </p:blipFill>
        <p:spPr>
          <a:xfrm rot="5400000">
            <a:off x="2046364" y="1001638"/>
            <a:ext cx="3393372" cy="395828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B2172-0D6C-DD0E-0325-89CE4B6BD44B}"/>
              </a:ext>
            </a:extLst>
          </p:cNvPr>
          <p:cNvSpPr txBox="1"/>
          <p:nvPr/>
        </p:nvSpPr>
        <p:spPr>
          <a:xfrm>
            <a:off x="1504122" y="1985697"/>
            <a:ext cx="6858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Variation of RNNs</a:t>
            </a:r>
          </a:p>
        </p:txBody>
      </p:sp>
    </p:spTree>
    <p:extLst>
      <p:ext uri="{BB962C8B-B14F-4D97-AF65-F5344CB8AC3E}">
        <p14:creationId xmlns:p14="http://schemas.microsoft.com/office/powerpoint/2010/main" val="1674576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Variation of 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 descr="텍스트, 도표, 라인, 폰트이(가) 표시된 사진&#10;&#10;자동 생성된 설명">
            <a:extLst>
              <a:ext uri="{FF2B5EF4-FFF2-40B4-BE49-F238E27FC236}">
                <a16:creationId xmlns:a16="http://schemas.microsoft.com/office/drawing/2014/main" id="{8F2EE530-1361-C915-C371-38A59FC3C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057" y="1535938"/>
            <a:ext cx="4806023" cy="31993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649950-7AA4-8022-0278-3B2F5FA39943}"/>
              </a:ext>
            </a:extLst>
          </p:cNvPr>
          <p:cNvSpPr txBox="1"/>
          <p:nvPr/>
        </p:nvSpPr>
        <p:spPr>
          <a:xfrm>
            <a:off x="2631663" y="954093"/>
            <a:ext cx="271671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Bidirectional RNNs</a:t>
            </a:r>
            <a:endParaRPr lang="ko-KR" altLang="en-US" sz="1800" b="1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32358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Variation of 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649950-7AA4-8022-0278-3B2F5FA39943}"/>
              </a:ext>
            </a:extLst>
          </p:cNvPr>
          <p:cNvSpPr txBox="1"/>
          <p:nvPr/>
        </p:nvSpPr>
        <p:spPr>
          <a:xfrm>
            <a:off x="2235423" y="954093"/>
            <a:ext cx="271671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GRU</a:t>
            </a:r>
            <a:endParaRPr lang="ko-KR" altLang="en-US" sz="1800" b="1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3" name="그림 2" descr="도표, 기술 도면, 스케치, 평면도이(가) 표시된 사진&#10;&#10;자동 생성된 설명">
            <a:extLst>
              <a:ext uri="{FF2B5EF4-FFF2-40B4-BE49-F238E27FC236}">
                <a16:creationId xmlns:a16="http://schemas.microsoft.com/office/drawing/2014/main" id="{BC87CC76-E03F-2F6B-8DD6-C843CA391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423" y="1535938"/>
            <a:ext cx="5654040" cy="317688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2901507-3FA3-5C8B-0CFE-DF5B65442587}"/>
              </a:ext>
            </a:extLst>
          </p:cNvPr>
          <p:cNvSpPr/>
          <p:nvPr/>
        </p:nvSpPr>
        <p:spPr>
          <a:xfrm>
            <a:off x="5445443" y="1535938"/>
            <a:ext cx="2319337" cy="13215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8437BD4-2CB4-B90E-19E3-BB5FFEB9DF0A}"/>
              </a:ext>
            </a:extLst>
          </p:cNvPr>
          <p:cNvSpPr/>
          <p:nvPr/>
        </p:nvSpPr>
        <p:spPr>
          <a:xfrm>
            <a:off x="2220171" y="1535938"/>
            <a:ext cx="2319337" cy="13215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02349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B2172-0D6C-DD0E-0325-89CE4B6BD44B}"/>
              </a:ext>
            </a:extLst>
          </p:cNvPr>
          <p:cNvSpPr txBox="1"/>
          <p:nvPr/>
        </p:nvSpPr>
        <p:spPr>
          <a:xfrm>
            <a:off x="1504122" y="1985697"/>
            <a:ext cx="6858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LSTMs</a:t>
            </a:r>
          </a:p>
        </p:txBody>
      </p:sp>
    </p:spTree>
    <p:extLst>
      <p:ext uri="{BB962C8B-B14F-4D97-AF65-F5344CB8AC3E}">
        <p14:creationId xmlns:p14="http://schemas.microsoft.com/office/powerpoint/2010/main" val="774475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LSTMs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A8E0E1-51A1-7EC2-FFE3-28C5670847E3}"/>
              </a:ext>
            </a:extLst>
          </p:cNvPr>
          <p:cNvSpPr txBox="1"/>
          <p:nvPr/>
        </p:nvSpPr>
        <p:spPr>
          <a:xfrm>
            <a:off x="1987501" y="1081793"/>
            <a:ext cx="555439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Long Short-Term Memory RNNs (LSTMs)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Hidden state + Cell state (</a:t>
            </a: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read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erase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write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)</a:t>
            </a:r>
          </a:p>
        </p:txBody>
      </p:sp>
      <p:pic>
        <p:nvPicPr>
          <p:cNvPr id="4" name="그림 3" descr="도표, 스크린샷, 라인, 만화 영화이(가) 표시된 사진&#10;&#10;자동 생성된 설명">
            <a:extLst>
              <a:ext uri="{FF2B5EF4-FFF2-40B4-BE49-F238E27FC236}">
                <a16:creationId xmlns:a16="http://schemas.microsoft.com/office/drawing/2014/main" id="{C2B30F2D-23F2-CB42-CA39-DA4B97F5F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9213" y="2080208"/>
            <a:ext cx="5723688" cy="232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519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LSTMs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A8E0E1-51A1-7EC2-FFE3-28C5670847E3}"/>
              </a:ext>
            </a:extLst>
          </p:cNvPr>
          <p:cNvSpPr txBox="1"/>
          <p:nvPr/>
        </p:nvSpPr>
        <p:spPr>
          <a:xfrm>
            <a:off x="1987501" y="1081793"/>
            <a:ext cx="555439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Long Short-Term Memory RNNs (LSTMs)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Hidden state + Cell state (</a:t>
            </a: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read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erase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write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B38B8C-E363-A001-9295-32A64EC440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439" y="2206837"/>
            <a:ext cx="5104364" cy="274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697F01E-B7A4-E04E-14CB-A6196A438CE5}"/>
              </a:ext>
            </a:extLst>
          </p:cNvPr>
          <p:cNvSpPr/>
          <p:nvPr/>
        </p:nvSpPr>
        <p:spPr>
          <a:xfrm>
            <a:off x="4096596" y="3705062"/>
            <a:ext cx="1460289" cy="2857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195292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LSTMs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281F60-1D94-A192-8483-C8B87F25E6A5}"/>
              </a:ext>
            </a:extLst>
          </p:cNvPr>
          <p:cNvSpPr txBox="1"/>
          <p:nvPr/>
        </p:nvSpPr>
        <p:spPr>
          <a:xfrm>
            <a:off x="1623729" y="982733"/>
            <a:ext cx="1464359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Forget Gate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2DE02EA-713C-B151-2B99-A896FF4B18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542" y="1559951"/>
            <a:ext cx="1828735" cy="21470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97BEA8C-932B-D2F1-AEC2-6B6FCE36FE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4518" y="1563832"/>
            <a:ext cx="2018520" cy="214321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F5986A5-9EA6-94CA-C576-E1ED1E095C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3786" y="1559951"/>
            <a:ext cx="1963102" cy="221770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8EEE00D-C9B1-1A1C-84B9-D8077497154A}"/>
              </a:ext>
            </a:extLst>
          </p:cNvPr>
          <p:cNvSpPr txBox="1"/>
          <p:nvPr/>
        </p:nvSpPr>
        <p:spPr>
          <a:xfrm>
            <a:off x="4291598" y="982733"/>
            <a:ext cx="1464359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Input Gate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3CAA7E-B525-333F-6FA7-8A6E503B1E46}"/>
              </a:ext>
            </a:extLst>
          </p:cNvPr>
          <p:cNvSpPr txBox="1"/>
          <p:nvPr/>
        </p:nvSpPr>
        <p:spPr>
          <a:xfrm>
            <a:off x="7056312" y="982486"/>
            <a:ext cx="1658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New Memory Generation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FD9DBBC-D617-F2AC-B7C1-90AE1BAC217A}"/>
                  </a:ext>
                </a:extLst>
              </p:cNvPr>
              <p:cNvSpPr txBox="1"/>
              <p:nvPr/>
            </p:nvSpPr>
            <p:spPr>
              <a:xfrm>
                <a:off x="1508760" y="4047783"/>
                <a:ext cx="7563867" cy="4732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800" dirty="0">
                    <a:ea typeface="나눔고딕OTF" panose="020D0604000000000000" pitchFamily="34" charset="-127"/>
                  </a:rPr>
                  <a:t>모</a:t>
                </a:r>
                <a14:m>
                  <m:oMath xmlns:m="http://schemas.openxmlformats.org/officeDocument/2006/math">
                    <m:r>
                      <a:rPr lang="ko-KR" altLang="en-US" sz="1800" b="0" i="1" dirty="0" smtClean="0">
                        <a:latin typeface="Cambria Math" panose="02040503050406030204" pitchFamily="18" charset="0"/>
                        <a:ea typeface="나눔고딕OTF" panose="020D0604000000000000" pitchFamily="34" charset="-127"/>
                      </a:rPr>
                      <m:t>두</m:t>
                    </m:r>
                    <m:r>
                      <a:rPr lang="en-US" altLang="ko-KR" sz="1800" b="0" i="1" dirty="0" smtClean="0">
                        <a:latin typeface="Cambria Math" panose="02040503050406030204" pitchFamily="18" charset="0"/>
                        <a:ea typeface="나눔고딕OTF" panose="020D0604000000000000" pitchFamily="34" charset="-127"/>
                      </a:rPr>
                      <m:t> </m:t>
                    </m:r>
                    <m:r>
                      <a:rPr lang="en-US" altLang="ko-KR" sz="1800" b="0" i="1" dirty="0" smtClean="0">
                        <a:latin typeface="Cambria Math" panose="02040503050406030204" pitchFamily="18" charset="0"/>
                        <a:ea typeface="나눔고딕OTF" panose="020D0604000000000000" pitchFamily="34" charset="-127"/>
                      </a:rPr>
                      <m:t>h</m:t>
                    </m:r>
                    <m:d>
                      <m:dPr>
                        <m:ctrlPr>
                          <a:rPr lang="en-US" altLang="ko-KR" sz="1800" b="0" i="1" dirty="0" smtClean="0">
                            <a:latin typeface="Cambria Math" panose="02040503050406030204" pitchFamily="18" charset="0"/>
                            <a:ea typeface="나눔고딕OTF" panose="020D0604000000000000" pitchFamily="34" charset="-127"/>
                          </a:rPr>
                        </m:ctrlPr>
                      </m:dPr>
                      <m:e>
                        <m:r>
                          <a:rPr lang="en-US" altLang="ko-KR" sz="1800" b="0" i="1" dirty="0" smtClean="0">
                            <a:latin typeface="Cambria Math" panose="02040503050406030204" pitchFamily="18" charset="0"/>
                            <a:ea typeface="나눔고딕OTF" panose="020D0604000000000000" pitchFamily="34" charset="-127"/>
                          </a:rPr>
                          <m:t>𝑡</m:t>
                        </m:r>
                        <m:r>
                          <a:rPr lang="en-US" altLang="ko-KR" sz="1800" b="0" i="1" dirty="0" smtClean="0">
                            <a:latin typeface="Cambria Math" panose="02040503050406030204" pitchFamily="18" charset="0"/>
                            <a:ea typeface="나눔고딕OTF" panose="020D0604000000000000" pitchFamily="34" charset="-127"/>
                          </a:rPr>
                          <m:t>−1</m:t>
                        </m:r>
                      </m:e>
                    </m:d>
                    <m:r>
                      <a:rPr lang="en-US" altLang="ko-KR" sz="1800" b="0" i="1" dirty="0" smtClean="0">
                        <a:latin typeface="Cambria Math" panose="02040503050406030204" pitchFamily="18" charset="0"/>
                        <a:ea typeface="나눔고딕OTF" panose="020D0604000000000000" pitchFamily="34" charset="-127"/>
                      </a:rPr>
                      <m:t> &amp; </m:t>
                    </m:r>
                    <m:r>
                      <a:rPr lang="en-US" altLang="ko-KR" sz="1800" b="0" i="1" dirty="0" smtClean="0">
                        <a:latin typeface="Cambria Math" panose="02040503050406030204" pitchFamily="18" charset="0"/>
                        <a:ea typeface="나눔고딕OTF" panose="020D0604000000000000" pitchFamily="34" charset="-127"/>
                      </a:rPr>
                      <m:t>𝑥</m:t>
                    </m:r>
                    <m:r>
                      <a:rPr lang="en-US" altLang="ko-KR" sz="1800" b="0" i="1" dirty="0" smtClean="0">
                        <a:latin typeface="Cambria Math" panose="02040503050406030204" pitchFamily="18" charset="0"/>
                        <a:ea typeface="나눔고딕OTF" panose="020D0604000000000000" pitchFamily="34" charset="-127"/>
                      </a:rPr>
                      <m:t>(</m:t>
                    </m:r>
                    <m:r>
                      <a:rPr lang="en-US" altLang="ko-KR" sz="1800" b="0" i="1" dirty="0" smtClean="0">
                        <a:latin typeface="Cambria Math" panose="02040503050406030204" pitchFamily="18" charset="0"/>
                        <a:ea typeface="나눔고딕OTF" panose="020D0604000000000000" pitchFamily="34" charset="-127"/>
                      </a:rPr>
                      <m:t>𝑡</m:t>
                    </m:r>
                    <m:r>
                      <a:rPr lang="en-US" altLang="ko-KR" sz="1800" b="0" i="1" dirty="0" smtClean="0">
                        <a:latin typeface="Cambria Math" panose="02040503050406030204" pitchFamily="18" charset="0"/>
                        <a:ea typeface="나눔고딕OTF" panose="020D0604000000000000" pitchFamily="34" charset="-127"/>
                      </a:rPr>
                      <m:t>)</m:t>
                    </m:r>
                  </m:oMath>
                </a14:m>
                <a:r>
                  <a:rPr lang="en-US" altLang="ko-KR" sz="1800" dirty="0">
                    <a:latin typeface="나눔고딕OTF" panose="020D0604000000000000" pitchFamily="34" charset="-127"/>
                    <a:ea typeface="나눔고딕OTF" panose="020D0604000000000000" pitchFamily="34" charset="-127"/>
                  </a:rPr>
                  <a:t> </a:t>
                </a:r>
                <a:r>
                  <a:rPr lang="ko-KR" altLang="en-US" sz="1800" dirty="0">
                    <a:latin typeface="나눔고딕OTF" panose="020D0604000000000000" pitchFamily="34" charset="-127"/>
                    <a:ea typeface="나눔고딕OTF" panose="020D0604000000000000" pitchFamily="34" charset="-127"/>
                  </a:rPr>
                  <a:t>에 각기 다른 </a:t>
                </a:r>
                <a:r>
                  <a:rPr lang="en-US" altLang="ko-KR" sz="1800" dirty="0">
                    <a:latin typeface="나눔고딕OTF" panose="020D0604000000000000" pitchFamily="34" charset="-127"/>
                    <a:ea typeface="나눔고딕OTF" panose="020D0604000000000000" pitchFamily="34" charset="-127"/>
                  </a:rPr>
                  <a:t>weights(parameters)</a:t>
                </a:r>
                <a:r>
                  <a:rPr lang="ko-KR" altLang="en-US" sz="1800" dirty="0">
                    <a:latin typeface="나눔고딕OTF" panose="020D0604000000000000" pitchFamily="34" charset="-127"/>
                    <a:ea typeface="나눔고딕OTF" panose="020D0604000000000000" pitchFamily="34" charset="-127"/>
                  </a:rPr>
                  <a:t>가 곱해져 값 산출</a:t>
                </a:r>
                <a:endParaRPr lang="en-US" altLang="ko-KR" sz="1800" dirty="0">
                  <a:latin typeface="나눔고딕OTF" panose="020D0604000000000000" pitchFamily="34" charset="-127"/>
                  <a:ea typeface="나눔고딕OTF" panose="020D0604000000000000" pitchFamily="34" charset="-127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FD9DBBC-D617-F2AC-B7C1-90AE1BAC21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8760" y="4047783"/>
                <a:ext cx="7563867" cy="473206"/>
              </a:xfrm>
              <a:prstGeom prst="rect">
                <a:avLst/>
              </a:prstGeom>
              <a:blipFill>
                <a:blip r:embed="rId7"/>
                <a:stretch>
                  <a:fillRect l="-726" b="-2051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75890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LSTMs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A8E0E1-51A1-7EC2-FFE3-28C5670847E3}"/>
              </a:ext>
            </a:extLst>
          </p:cNvPr>
          <p:cNvSpPr txBox="1"/>
          <p:nvPr/>
        </p:nvSpPr>
        <p:spPr>
          <a:xfrm>
            <a:off x="1623729" y="2323853"/>
            <a:ext cx="1464359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Forget Gate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C3C0CA4-F82B-BFDF-27DA-8B21B4763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542" y="2901071"/>
            <a:ext cx="1828735" cy="214709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DC71063-8688-0195-7ED4-6DA76FFC2E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4518" y="2904952"/>
            <a:ext cx="2018520" cy="214321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713B435-D877-F5A7-E423-4AF7D542CD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3786" y="2901071"/>
            <a:ext cx="1963102" cy="22177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589D66-E31F-33CB-A69A-E49D53625B2C}"/>
              </a:ext>
            </a:extLst>
          </p:cNvPr>
          <p:cNvSpPr txBox="1"/>
          <p:nvPr/>
        </p:nvSpPr>
        <p:spPr>
          <a:xfrm>
            <a:off x="4291598" y="2323853"/>
            <a:ext cx="1464359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Input Gate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644004-73D1-0F32-98C5-5D275A3363DB}"/>
              </a:ext>
            </a:extLst>
          </p:cNvPr>
          <p:cNvSpPr txBox="1"/>
          <p:nvPr/>
        </p:nvSpPr>
        <p:spPr>
          <a:xfrm>
            <a:off x="7056312" y="2323606"/>
            <a:ext cx="1658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New Memory Generation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EB0309B-94EA-CFEE-2F38-446C5B370CB5}"/>
              </a:ext>
            </a:extLst>
          </p:cNvPr>
          <p:cNvCxnSpPr>
            <a:cxnSpLocks/>
          </p:cNvCxnSpPr>
          <p:nvPr/>
        </p:nvCxnSpPr>
        <p:spPr>
          <a:xfrm flipV="1">
            <a:off x="2355909" y="1483321"/>
            <a:ext cx="1232101" cy="9014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D1DDFA07-982D-80BE-FD1C-C74821B3537A}"/>
              </a:ext>
            </a:extLst>
          </p:cNvPr>
          <p:cNvCxnSpPr>
            <a:cxnSpLocks/>
          </p:cNvCxnSpPr>
          <p:nvPr/>
        </p:nvCxnSpPr>
        <p:spPr>
          <a:xfrm flipH="1" flipV="1">
            <a:off x="4568231" y="1464398"/>
            <a:ext cx="388595" cy="9204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B86807D-A210-9CE0-88B9-CBAE89918A50}"/>
              </a:ext>
            </a:extLst>
          </p:cNvPr>
          <p:cNvCxnSpPr>
            <a:cxnSpLocks/>
          </p:cNvCxnSpPr>
          <p:nvPr/>
        </p:nvCxnSpPr>
        <p:spPr>
          <a:xfrm flipH="1" flipV="1">
            <a:off x="5420976" y="1464398"/>
            <a:ext cx="2464361" cy="91706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750CFBD-AE9D-F871-0E6C-60066EC416B2}"/>
              </a:ext>
            </a:extLst>
          </p:cNvPr>
          <p:cNvSpPr txBox="1"/>
          <p:nvPr/>
        </p:nvSpPr>
        <p:spPr>
          <a:xfrm>
            <a:off x="3550367" y="1089998"/>
            <a:ext cx="464151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f(t)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F6CFF4-4C83-D1DA-5333-0D034DB028DF}"/>
              </a:ext>
            </a:extLst>
          </p:cNvPr>
          <p:cNvSpPr txBox="1"/>
          <p:nvPr/>
        </p:nvSpPr>
        <p:spPr>
          <a:xfrm>
            <a:off x="4336156" y="1089998"/>
            <a:ext cx="464151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 err="1">
                <a:latin typeface="나눔고딕OTF" panose="020D0604000000000000" pitchFamily="34" charset="-127"/>
                <a:ea typeface="나눔고딕OTF" panose="020D0604000000000000" pitchFamily="34" charset="-127"/>
              </a:rPr>
              <a:t>i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(t)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227AD78-D53E-6986-D7FF-B780CFA1F208}"/>
                  </a:ext>
                </a:extLst>
              </p:cNvPr>
              <p:cNvSpPr txBox="1"/>
              <p:nvPr/>
            </p:nvSpPr>
            <p:spPr>
              <a:xfrm>
                <a:off x="4956825" y="1080323"/>
                <a:ext cx="464151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altLang="ko-KR" sz="1800" b="0" i="1" smtClean="0">
                              <a:latin typeface="Cambria Math" panose="02040503050406030204" pitchFamily="18" charset="0"/>
                              <a:ea typeface="나눔고딕OTF" panose="020D0604000000000000" pitchFamily="34" charset="-127"/>
                            </a:rPr>
                          </m:ctrlPr>
                        </m:accPr>
                        <m:e>
                          <m:r>
                            <a:rPr lang="en-US" altLang="ko-KR" sz="1800" b="0" i="1" smtClean="0">
                              <a:latin typeface="Cambria Math" panose="02040503050406030204" pitchFamily="18" charset="0"/>
                              <a:ea typeface="나눔고딕OTF" panose="020D0604000000000000" pitchFamily="34" charset="-127"/>
                            </a:rPr>
                            <m:t>𝑐</m:t>
                          </m:r>
                        </m:e>
                      </m:acc>
                      <m:r>
                        <a:rPr lang="en-US" altLang="ko-KR" sz="1800" b="0" i="1" dirty="0" smtClean="0">
                          <a:latin typeface="Cambria Math" panose="02040503050406030204" pitchFamily="18" charset="0"/>
                          <a:ea typeface="나눔고딕OTF" panose="020D0604000000000000" pitchFamily="34" charset="-127"/>
                        </a:rPr>
                        <m:t>(</m:t>
                      </m:r>
                      <m:r>
                        <a:rPr lang="en-US" altLang="ko-KR" sz="1800" b="0" i="1" dirty="0" smtClean="0">
                          <a:latin typeface="Cambria Math" panose="02040503050406030204" pitchFamily="18" charset="0"/>
                          <a:ea typeface="나눔고딕OTF" panose="020D0604000000000000" pitchFamily="34" charset="-127"/>
                        </a:rPr>
                        <m:t>𝑡</m:t>
                      </m:r>
                      <m:r>
                        <a:rPr lang="en-US" altLang="ko-KR" sz="1800" b="0" i="1" dirty="0" smtClean="0">
                          <a:latin typeface="Cambria Math" panose="02040503050406030204" pitchFamily="18" charset="0"/>
                          <a:ea typeface="나눔고딕OTF" panose="020D0604000000000000" pitchFamily="34" charset="-127"/>
                        </a:rPr>
                        <m:t>) </m:t>
                      </m:r>
                    </m:oMath>
                  </m:oMathPara>
                </a14:m>
                <a:endParaRPr lang="en-US" altLang="ko-KR" sz="1800" dirty="0">
                  <a:latin typeface="나눔고딕OTF" panose="020D0604000000000000" pitchFamily="34" charset="-127"/>
                  <a:ea typeface="나눔고딕OTF" panose="020D0604000000000000" pitchFamily="34" charset="-127"/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227AD78-D53E-6986-D7FF-B780CFA1F2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6825" y="1080323"/>
                <a:ext cx="464151" cy="507831"/>
              </a:xfrm>
              <a:prstGeom prst="rect">
                <a:avLst/>
              </a:prstGeom>
              <a:blipFill>
                <a:blip r:embed="rId7"/>
                <a:stretch>
                  <a:fillRect r="-263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2923E8E6-2D49-4BB9-E4D2-86932CBCB6B9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1177619" y="1326601"/>
            <a:ext cx="1400520" cy="152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60A9838-EF60-1C18-8610-4342FFEED5A3}"/>
              </a:ext>
            </a:extLst>
          </p:cNvPr>
          <p:cNvSpPr txBox="1"/>
          <p:nvPr/>
        </p:nvSpPr>
        <p:spPr>
          <a:xfrm>
            <a:off x="2578139" y="1089998"/>
            <a:ext cx="733279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c(t-1)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7450079-B756-DF03-A97B-0A8505548A6F}"/>
                  </a:ext>
                </a:extLst>
              </p:cNvPr>
              <p:cNvSpPr txBox="1"/>
              <p:nvPr/>
            </p:nvSpPr>
            <p:spPr>
              <a:xfrm>
                <a:off x="3228729" y="1089434"/>
                <a:ext cx="46415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ko-KR" altLang="en-US" sz="2400" i="1" smtClean="0">
                          <a:latin typeface="Cambria Math" panose="02040503050406030204" pitchFamily="18" charset="0"/>
                          <a:ea typeface="나눔고딕OTF" panose="020D0604000000000000" pitchFamily="34" charset="-127"/>
                        </a:rPr>
                        <m:t>˚</m:t>
                      </m:r>
                    </m:oMath>
                  </m:oMathPara>
                </a14:m>
                <a:endParaRPr lang="en-US" altLang="ko-KR" sz="2400" dirty="0">
                  <a:latin typeface="나눔고딕OTF" panose="020D0604000000000000" pitchFamily="34" charset="-127"/>
                  <a:ea typeface="나눔고딕OTF" panose="020D0604000000000000" pitchFamily="34" charset="-127"/>
                </a:endParaRP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7450079-B756-DF03-A97B-0A8505548A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8729" y="1089434"/>
                <a:ext cx="464151" cy="64633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8E65ED1-0666-0840-EB22-0678E11F05CA}"/>
                  </a:ext>
                </a:extLst>
              </p:cNvPr>
              <p:cNvSpPr txBox="1"/>
              <p:nvPr/>
            </p:nvSpPr>
            <p:spPr>
              <a:xfrm>
                <a:off x="4646491" y="1093771"/>
                <a:ext cx="46415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ko-KR" altLang="en-US" sz="2400" i="1" smtClean="0">
                          <a:latin typeface="Cambria Math" panose="02040503050406030204" pitchFamily="18" charset="0"/>
                          <a:ea typeface="나눔고딕OTF" panose="020D0604000000000000" pitchFamily="34" charset="-127"/>
                        </a:rPr>
                        <m:t>˚</m:t>
                      </m:r>
                    </m:oMath>
                  </m:oMathPara>
                </a14:m>
                <a:endParaRPr lang="en-US" altLang="ko-KR" sz="2400" dirty="0">
                  <a:latin typeface="나눔고딕OTF" panose="020D0604000000000000" pitchFamily="34" charset="-127"/>
                  <a:ea typeface="나눔고딕OTF" panose="020D0604000000000000" pitchFamily="34" charset="-127"/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8E65ED1-0666-0840-EB22-0678E11F05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6491" y="1093771"/>
                <a:ext cx="464151" cy="64633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F265BFA-4F01-6012-1876-E02A4C6EC0E3}"/>
                  </a:ext>
                </a:extLst>
              </p:cNvPr>
              <p:cNvSpPr txBox="1"/>
              <p:nvPr/>
            </p:nvSpPr>
            <p:spPr>
              <a:xfrm>
                <a:off x="3964878" y="1105352"/>
                <a:ext cx="46415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고딕OTF" panose="020D0604000000000000" pitchFamily="34" charset="-127"/>
                        </a:rPr>
                        <m:t>+</m:t>
                      </m:r>
                    </m:oMath>
                  </m:oMathPara>
                </a14:m>
                <a:endParaRPr lang="en-US" altLang="ko-KR" sz="1600" dirty="0">
                  <a:latin typeface="나눔고딕OTF" panose="020D0604000000000000" pitchFamily="34" charset="-127"/>
                  <a:ea typeface="나눔고딕OTF" panose="020D0604000000000000" pitchFamily="34" charset="-127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F265BFA-4F01-6012-1876-E02A4C6EC0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4878" y="1105352"/>
                <a:ext cx="464151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AEA646A-749F-E013-5531-012F8AC28FE1}"/>
                  </a:ext>
                </a:extLst>
              </p:cNvPr>
              <p:cNvSpPr txBox="1"/>
              <p:nvPr/>
            </p:nvSpPr>
            <p:spPr>
              <a:xfrm>
                <a:off x="5397861" y="1111045"/>
                <a:ext cx="95600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고딕OTF" panose="020D0604000000000000" pitchFamily="34" charset="-127"/>
                        </a:rPr>
                        <m:t>= 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고딕OTF" panose="020D0604000000000000" pitchFamily="34" charset="-127"/>
                        </a:rPr>
                        <m:t>𝑐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고딕OTF" panose="020D0604000000000000" pitchFamily="34" charset="-127"/>
                        </a:rPr>
                        <m:t>(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고딕OTF" panose="020D0604000000000000" pitchFamily="34" charset="-127"/>
                        </a:rPr>
                        <m:t>𝑡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고딕OTF" panose="020D0604000000000000" pitchFamily="34" charset="-127"/>
                        </a:rPr>
                        <m:t>)</m:t>
                      </m:r>
                    </m:oMath>
                  </m:oMathPara>
                </a14:m>
                <a:endParaRPr lang="en-US" altLang="ko-KR" sz="1600" dirty="0">
                  <a:latin typeface="나눔고딕OTF" panose="020D0604000000000000" pitchFamily="34" charset="-127"/>
                  <a:ea typeface="나눔고딕OTF" panose="020D0604000000000000" pitchFamily="34" charset="-127"/>
                </a:endParaRP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AEA646A-749F-E013-5531-012F8AC28F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7861" y="1111045"/>
                <a:ext cx="956003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extBox 36">
            <a:extLst>
              <a:ext uri="{FF2B5EF4-FFF2-40B4-BE49-F238E27FC236}">
                <a16:creationId xmlns:a16="http://schemas.microsoft.com/office/drawing/2014/main" id="{43A8417F-E2CF-BC42-9A59-FD50E23AD6A8}"/>
              </a:ext>
            </a:extLst>
          </p:cNvPr>
          <p:cNvSpPr txBox="1"/>
          <p:nvPr/>
        </p:nvSpPr>
        <p:spPr>
          <a:xfrm>
            <a:off x="1718603" y="1632941"/>
            <a:ext cx="1113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c(t-1)</a:t>
            </a:r>
            <a:r>
              <a:rPr lang="ko-KR" altLang="en-US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를 </a:t>
            </a:r>
            <a:endParaRPr lang="en-US" altLang="ko-KR" sz="12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ko-KR" altLang="en-US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얼마나 잊을지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0CDC3EF-A5A9-BF88-DF34-5EAC26DF84CE}"/>
              </a:ext>
            </a:extLst>
          </p:cNvPr>
          <p:cNvSpPr txBox="1"/>
          <p:nvPr/>
        </p:nvSpPr>
        <p:spPr>
          <a:xfrm>
            <a:off x="3135056" y="1810182"/>
            <a:ext cx="1758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최종 메모리 생성에</a:t>
            </a:r>
            <a:endParaRPr lang="en-US" altLang="ko-KR" sz="12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ko-KR" altLang="en-US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x(t)</a:t>
            </a:r>
            <a:r>
              <a:rPr lang="ko-KR" altLang="en-US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를 얼마나 보존할지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5FFAFE-91DF-20B1-251C-E6F0663D666F}"/>
              </a:ext>
            </a:extLst>
          </p:cNvPr>
          <p:cNvSpPr txBox="1"/>
          <p:nvPr/>
        </p:nvSpPr>
        <p:spPr>
          <a:xfrm>
            <a:off x="5215980" y="2025438"/>
            <a:ext cx="1856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h(t-1)</a:t>
            </a:r>
            <a:r>
              <a:rPr lang="ko-KR" altLang="en-US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과 </a:t>
            </a:r>
            <a:r>
              <a: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x(t) </a:t>
            </a:r>
            <a:r>
              <a:rPr lang="ko-KR" altLang="en-US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통해 생성한</a:t>
            </a:r>
            <a:endParaRPr lang="en-US" altLang="ko-KR" sz="12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ko-KR" altLang="en-US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새 메모리 후보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B079C54-5892-EBC5-7A24-02F4D5FE8916}"/>
              </a:ext>
            </a:extLst>
          </p:cNvPr>
          <p:cNvSpPr txBox="1"/>
          <p:nvPr/>
        </p:nvSpPr>
        <p:spPr>
          <a:xfrm>
            <a:off x="6201963" y="1243573"/>
            <a:ext cx="12321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-&gt; </a:t>
            </a:r>
            <a:r>
              <a:rPr lang="ko-KR" altLang="en-US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최종 메모리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4AAFC65-7B6B-4E39-4BC2-1E007DB2B1C5}"/>
              </a:ext>
            </a:extLst>
          </p:cNvPr>
          <p:cNvSpPr txBox="1"/>
          <p:nvPr/>
        </p:nvSpPr>
        <p:spPr>
          <a:xfrm>
            <a:off x="1090986" y="1055550"/>
            <a:ext cx="14814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이전 </a:t>
            </a:r>
            <a:r>
              <a: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cell state</a:t>
            </a:r>
            <a:endParaRPr lang="ko-KR" altLang="en-US" sz="12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95234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LSTMs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7B508785-97A4-E3E5-6018-1716DFF1F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9232" y="1055550"/>
            <a:ext cx="3726415" cy="2888346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91E17730-5CA7-9678-0A83-CD339265C7DE}"/>
              </a:ext>
            </a:extLst>
          </p:cNvPr>
          <p:cNvSpPr txBox="1"/>
          <p:nvPr/>
        </p:nvSpPr>
        <p:spPr>
          <a:xfrm>
            <a:off x="2932316" y="3917389"/>
            <a:ext cx="2700245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Output</a:t>
            </a:r>
            <a:r>
              <a:rPr lang="ko-KR" altLang="en-US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/</a:t>
            </a:r>
            <a:r>
              <a:rPr lang="ko-KR" altLang="en-US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Exposure</a:t>
            </a:r>
            <a:r>
              <a:rPr lang="ko-KR" altLang="en-US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Gate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ADC1DD-FDB3-8E05-2EF7-A63D17AF7868}"/>
              </a:ext>
            </a:extLst>
          </p:cNvPr>
          <p:cNvSpPr txBox="1"/>
          <p:nvPr/>
        </p:nvSpPr>
        <p:spPr>
          <a:xfrm>
            <a:off x="6069447" y="2370183"/>
            <a:ext cx="2564013" cy="71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o(t)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를 반영해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c(t)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를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h(t)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에 얼마나 반영시킬지 정하는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gate</a:t>
            </a:r>
            <a:endParaRPr lang="ko-KR" alt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63019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B2172-0D6C-DD0E-0325-89CE4B6BD44B}"/>
              </a:ext>
            </a:extLst>
          </p:cNvPr>
          <p:cNvSpPr txBox="1"/>
          <p:nvPr/>
        </p:nvSpPr>
        <p:spPr>
          <a:xfrm>
            <a:off x="1504122" y="1985697"/>
            <a:ext cx="6858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Neural Machine</a:t>
            </a:r>
          </a:p>
          <a:p>
            <a:r>
              <a:rPr lang="en-US" altLang="ko-KR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Translation</a:t>
            </a:r>
          </a:p>
        </p:txBody>
      </p:sp>
    </p:spTree>
    <p:extLst>
      <p:ext uri="{BB962C8B-B14F-4D97-AF65-F5344CB8AC3E}">
        <p14:creationId xmlns:p14="http://schemas.microsoft.com/office/powerpoint/2010/main" val="355705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2" name="Google Shape;67;p14">
            <a:extLst>
              <a:ext uri="{FF2B5EF4-FFF2-40B4-BE49-F238E27FC236}">
                <a16:creationId xmlns:a16="http://schemas.microsoft.com/office/drawing/2014/main" id="{75E800AB-ABF2-02F3-E2BC-4607D35CF742}"/>
              </a:ext>
            </a:extLst>
          </p:cNvPr>
          <p:cNvSpPr txBox="1"/>
          <p:nvPr/>
        </p:nvSpPr>
        <p:spPr>
          <a:xfrm>
            <a:off x="1408974" y="913503"/>
            <a:ext cx="6296843" cy="295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스터디 현황</a:t>
            </a:r>
            <a:endParaRPr lang="en-US" altLang="ko-KR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RNNs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Variations of RNNs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LSTMs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Neural</a:t>
            </a:r>
            <a:r>
              <a:rPr lang="ko-KR" altLang="en-US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Machine</a:t>
            </a:r>
            <a:r>
              <a:rPr lang="ko-KR" altLang="en-US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Translation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Attention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Neural Machine Translation(NMT)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A31648-0D54-2437-AA1F-028D90D4CC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8811" y="845454"/>
            <a:ext cx="4979400" cy="31902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6CB4E1-AA56-7E18-0187-83268A78A03C}"/>
              </a:ext>
            </a:extLst>
          </p:cNvPr>
          <p:cNvSpPr txBox="1"/>
          <p:nvPr/>
        </p:nvSpPr>
        <p:spPr>
          <a:xfrm>
            <a:off x="1408975" y="3989481"/>
            <a:ext cx="738145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Encoder :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단어 정보들을 학습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Decoder : Encoder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에서의 정보와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input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단어를 바탕으로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RNN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의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many-to-many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구조를 사용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1744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Neural Machine Translation(NMT)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C108FD9-E6D8-6919-2950-E84B47916B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212" r="57914" b="19112"/>
          <a:stretch/>
        </p:blipFill>
        <p:spPr>
          <a:xfrm>
            <a:off x="1408975" y="1414272"/>
            <a:ext cx="3327045" cy="31743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BE7352-01FB-6F01-8C37-91283B40B982}"/>
              </a:ext>
            </a:extLst>
          </p:cNvPr>
          <p:cNvSpPr txBox="1"/>
          <p:nvPr/>
        </p:nvSpPr>
        <p:spPr>
          <a:xfrm>
            <a:off x="5256503" y="1885584"/>
            <a:ext cx="350440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Encoder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번역할 프랑스어 문장 입력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u="sng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각 단어의 </a:t>
            </a:r>
            <a:r>
              <a:rPr lang="ko-KR" altLang="en-US" sz="1600" u="sng" dirty="0" err="1">
                <a:latin typeface="나눔고딕OTF" panose="020D0604000000000000" pitchFamily="34" charset="-127"/>
                <a:ea typeface="나눔고딕OTF" panose="020D0604000000000000" pitchFamily="34" charset="-127"/>
              </a:rPr>
              <a:t>임베딩</a:t>
            </a:r>
            <a:r>
              <a:rPr lang="ko-KR" altLang="en-US" sz="1600" u="sng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벡터가 각 시점마다 </a:t>
            </a:r>
            <a:r>
              <a:rPr lang="ko-KR" altLang="en-US" sz="1600" u="sng" dirty="0" err="1">
                <a:latin typeface="나눔고딕OTF" panose="020D0604000000000000" pitchFamily="34" charset="-127"/>
                <a:ea typeface="나눔고딕OTF" panose="020D0604000000000000" pitchFamily="34" charset="-127"/>
              </a:rPr>
              <a:t>입력값으로</a:t>
            </a:r>
            <a:r>
              <a:rPr lang="ko-KR" altLang="en-US" sz="1600" u="sng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사용</a:t>
            </a:r>
            <a:endParaRPr lang="en-US" altLang="ko-KR" sz="1600" u="sng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37014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Neural Machine Translation(NMT)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4750D8E-75A9-C8A5-5E1C-C1EE1A97FE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373" t="13244" b="31724"/>
          <a:stretch/>
        </p:blipFill>
        <p:spPr>
          <a:xfrm>
            <a:off x="1408975" y="1375519"/>
            <a:ext cx="4046049" cy="23924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BEE3233-A04F-32FB-5F22-F55E78BEE23B}"/>
              </a:ext>
            </a:extLst>
          </p:cNvPr>
          <p:cNvSpPr txBox="1"/>
          <p:nvPr/>
        </p:nvSpPr>
        <p:spPr>
          <a:xfrm>
            <a:off x="5071873" y="1617642"/>
            <a:ext cx="4072127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Decoder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인코더의 마지막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hidden state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넘어온 프랑스어 정보와 문장의 시작을 의미하는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start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토큰을 입력 받아 </a:t>
            </a:r>
            <a:r>
              <a:rPr lang="ko-KR" altLang="en-US" sz="1600" b="1" u="sng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다음에 나올 단어의 확률분포 </a:t>
            </a:r>
            <a:r>
              <a:rPr lang="en-US" altLang="ko-KR" sz="1600" b="1" u="sng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argmax</a:t>
            </a:r>
            <a:r>
              <a:rPr lang="ko-KR" altLang="en-US" sz="1600" b="1" u="sng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를 취한다</a:t>
            </a:r>
            <a:r>
              <a:rPr lang="en-US" altLang="ko-KR" sz="1600" b="1" u="sng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b="1" u="sng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디코더의</a:t>
            </a:r>
            <a:r>
              <a:rPr lang="ko-KR" altLang="en-US" sz="1600" b="1" u="sng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600" b="1" u="sng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출력값은</a:t>
            </a:r>
            <a:r>
              <a:rPr lang="ko-KR" altLang="en-US" sz="1600" b="1" u="sng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다음 </a:t>
            </a:r>
            <a:r>
              <a:rPr lang="ko-KR" altLang="en-US" sz="1600" b="1" u="sng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디코더의</a:t>
            </a:r>
            <a:r>
              <a:rPr lang="ko-KR" altLang="en-US" sz="1600" b="1" u="sng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600" b="1" u="sng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입력값이</a:t>
            </a:r>
            <a:r>
              <a:rPr lang="ko-KR" altLang="en-US" sz="1600" b="1" u="sng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된다</a:t>
            </a:r>
            <a:r>
              <a:rPr lang="en-US" altLang="ko-KR" sz="1600" b="1" u="sng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600" b="1" u="sng" dirty="0">
              <a:effectLst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021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Neural Machine Translation(NMT)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03AAD51-7891-97E6-DF05-2043661222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3834" y="947590"/>
            <a:ext cx="3763068" cy="2714610"/>
          </a:xfrm>
          <a:prstGeom prst="rect">
            <a:avLst/>
          </a:prstGeom>
        </p:spPr>
      </p:pic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A8A05D0C-CAB2-2A81-031D-E25D5DC5733A}"/>
              </a:ext>
            </a:extLst>
          </p:cNvPr>
          <p:cNvSpPr txBox="1"/>
          <p:nvPr/>
        </p:nvSpPr>
        <p:spPr>
          <a:xfrm>
            <a:off x="1474134" y="910620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Greedy Decoding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5387A3-CEBF-0E2D-5ACB-834F0BC58CAC}"/>
              </a:ext>
            </a:extLst>
          </p:cNvPr>
          <p:cNvSpPr txBox="1"/>
          <p:nvPr/>
        </p:nvSpPr>
        <p:spPr>
          <a:xfrm>
            <a:off x="1474134" y="3906507"/>
            <a:ext cx="76698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err="1">
                <a:latin typeface="나눔고딕OTF" panose="020D0604000000000000" pitchFamily="34" charset="-127"/>
                <a:ea typeface="나눔고딕OTF" panose="020D0604000000000000" pitchFamily="34" charset="-127"/>
              </a:rPr>
              <a:t>디코더의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각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stop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에서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argmax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를 </a:t>
            </a:r>
            <a:r>
              <a:rPr lang="ko-KR" altLang="en-US" sz="1600" dirty="0" err="1">
                <a:latin typeface="나눔고딕OTF" panose="020D0604000000000000" pitchFamily="34" charset="-127"/>
                <a:ea typeface="나눔고딕OTF" panose="020D0604000000000000" pitchFamily="34" charset="-127"/>
              </a:rPr>
              <a:t>취하는방법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81174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Neural Machine Translation(NMT)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A8A05D0C-CAB2-2A81-031D-E25D5DC5733A}"/>
              </a:ext>
            </a:extLst>
          </p:cNvPr>
          <p:cNvSpPr txBox="1"/>
          <p:nvPr/>
        </p:nvSpPr>
        <p:spPr>
          <a:xfrm>
            <a:off x="1474134" y="910620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Greedy Decoding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5387A3-CEBF-0E2D-5ACB-834F0BC58CAC}"/>
              </a:ext>
            </a:extLst>
          </p:cNvPr>
          <p:cNvSpPr txBox="1"/>
          <p:nvPr/>
        </p:nvSpPr>
        <p:spPr>
          <a:xfrm>
            <a:off x="1474134" y="3906507"/>
            <a:ext cx="76698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Greedy Decoding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은 한번이라도 틀린 단어로 예측한다면 되돌아갈 수 없다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5067CA8-E2E5-5A66-A885-8BFB1FF16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4134" y="1404035"/>
            <a:ext cx="6014598" cy="196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9512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Neural Machine Translation(NMT)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A8A05D0C-CAB2-2A81-031D-E25D5DC5733A}"/>
              </a:ext>
            </a:extLst>
          </p:cNvPr>
          <p:cNvSpPr txBox="1"/>
          <p:nvPr/>
        </p:nvSpPr>
        <p:spPr>
          <a:xfrm>
            <a:off x="1474134" y="910620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Exhaustive Search Decoding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5387A3-CEBF-0E2D-5ACB-834F0BC58CAC}"/>
              </a:ext>
            </a:extLst>
          </p:cNvPr>
          <p:cNvSpPr txBox="1"/>
          <p:nvPr/>
        </p:nvSpPr>
        <p:spPr>
          <a:xfrm>
            <a:off x="1408975" y="3364981"/>
            <a:ext cx="766986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Exhaustive Search Decoding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은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모든 경우의 수를 계산해서 그 중 최댓값을 갖는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y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를 찾는다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FF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But, </a:t>
            </a:r>
            <a:r>
              <a:rPr lang="ko-KR" altLang="en-US" sz="1600" dirty="0">
                <a:solidFill>
                  <a:srgbClr val="FF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모든 경우의 수를 다 계산하기 때문에 </a:t>
            </a:r>
            <a:r>
              <a:rPr lang="ko-KR" altLang="en-US" sz="1600" dirty="0" err="1">
                <a:solidFill>
                  <a:srgbClr val="FF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시간복잡도가</a:t>
            </a:r>
            <a:r>
              <a:rPr lang="ko-KR" altLang="en-US" sz="1600" dirty="0">
                <a:solidFill>
                  <a:srgbClr val="FF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매우 큼</a:t>
            </a:r>
            <a:endParaRPr lang="en-US" altLang="ko-KR" sz="1600" dirty="0">
              <a:solidFill>
                <a:srgbClr val="FF0000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3E71B7C-E2DB-974E-40BA-BBCDE79ED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6348" y="1547189"/>
            <a:ext cx="6265129" cy="102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9749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Neural Machine Translation(NMT)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A8A05D0C-CAB2-2A81-031D-E25D5DC5733A}"/>
              </a:ext>
            </a:extLst>
          </p:cNvPr>
          <p:cNvSpPr txBox="1"/>
          <p:nvPr/>
        </p:nvSpPr>
        <p:spPr>
          <a:xfrm>
            <a:off x="1474134" y="910620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Beam Search Decoding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5387A3-CEBF-0E2D-5ACB-834F0BC58CAC}"/>
              </a:ext>
            </a:extLst>
          </p:cNvPr>
          <p:cNvSpPr txBox="1"/>
          <p:nvPr/>
        </p:nvSpPr>
        <p:spPr>
          <a:xfrm>
            <a:off x="1408975" y="3563216"/>
            <a:ext cx="766986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Beam Search Decoding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는 </a:t>
            </a:r>
            <a:r>
              <a:rPr lang="ko-KR" altLang="en-US" sz="1600" dirty="0" err="1">
                <a:latin typeface="나눔고딕OTF" panose="020D0604000000000000" pitchFamily="34" charset="-127"/>
                <a:ea typeface="나눔고딕OTF" panose="020D0604000000000000" pitchFamily="34" charset="-127"/>
              </a:rPr>
              <a:t>디코더의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각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step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에서 가장 가능성이 높은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k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개의 번역을 선택하여 가지치기를 하는 방법이다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.</a:t>
            </a:r>
            <a:endParaRPr lang="en-US" altLang="ko-KR" sz="1600" dirty="0">
              <a:solidFill>
                <a:srgbClr val="FF0000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2305289-DBCB-E001-DB78-5B6939B70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8285" y="1348560"/>
            <a:ext cx="4306075" cy="224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8727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Neural Machine Translation(NMT)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6A700F94-AF6C-A633-8B2E-8C45B5C84676}"/>
              </a:ext>
            </a:extLst>
          </p:cNvPr>
          <p:cNvSpPr txBox="1"/>
          <p:nvPr/>
        </p:nvSpPr>
        <p:spPr>
          <a:xfrm>
            <a:off x="1474134" y="91062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Problem?</a:t>
            </a:r>
            <a:endParaRPr sz="2000" dirty="0">
              <a:solidFill>
                <a:srgbClr val="FF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3E5D082-585D-CABF-8782-93D9D147C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8553" y="910620"/>
            <a:ext cx="5110796" cy="26244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7BD572-0FAA-97AD-0BF6-2F767FEEA74F}"/>
              </a:ext>
            </a:extLst>
          </p:cNvPr>
          <p:cNvSpPr txBox="1"/>
          <p:nvPr/>
        </p:nvSpPr>
        <p:spPr>
          <a:xfrm>
            <a:off x="1408975" y="3563216"/>
            <a:ext cx="7669866" cy="1526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NMT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는 인코더의 마지막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hidden state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 번역하고자 하는 문장의 모든 정보가 담겨 있어야 하기 때문에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너무 많은 압력이 가해지게 된다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즉 문장의 정보가 마지막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hidden state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다 인코딩 되어 버려 정보가 쏠리는 </a:t>
            </a:r>
            <a:r>
              <a:rPr lang="ko-KR" altLang="en-US" sz="1600" b="1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정보병목현상</a:t>
            </a: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이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발생한다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6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36376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B2172-0D6C-DD0E-0325-89CE4B6BD44B}"/>
              </a:ext>
            </a:extLst>
          </p:cNvPr>
          <p:cNvSpPr txBox="1"/>
          <p:nvPr/>
        </p:nvSpPr>
        <p:spPr>
          <a:xfrm>
            <a:off x="1504122" y="1985697"/>
            <a:ext cx="6858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Attention</a:t>
            </a:r>
          </a:p>
        </p:txBody>
      </p:sp>
    </p:spTree>
    <p:extLst>
      <p:ext uri="{BB962C8B-B14F-4D97-AF65-F5344CB8AC3E}">
        <p14:creationId xmlns:p14="http://schemas.microsoft.com/office/powerpoint/2010/main" val="21737273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Attention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7BD572-0FAA-97AD-0BF6-2F767FEEA74F}"/>
              </a:ext>
            </a:extLst>
          </p:cNvPr>
          <p:cNvSpPr txBox="1"/>
          <p:nvPr/>
        </p:nvSpPr>
        <p:spPr>
          <a:xfrm>
            <a:off x="1408975" y="3563216"/>
            <a:ext cx="7669866" cy="115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A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ttention score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하나의 </a:t>
            </a:r>
            <a:r>
              <a:rPr lang="ko-KR" altLang="en-US" sz="1600" b="1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디코더와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각 인코더를 </a:t>
            </a:r>
            <a:r>
              <a:rPr lang="ko-KR" altLang="en-US" sz="1600" b="1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내적하여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스칼라 값을 구하면 그것이 바로 각각의 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attention score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즉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attention score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는 현재 시점의 </a:t>
            </a: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디코더의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정보와 인코더의 매 시점의 정보간 유사도를 의미한다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2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D70F63F-E696-9AB6-3B50-04FAE5AA9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2363" y="728369"/>
            <a:ext cx="5255861" cy="277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881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B2172-0D6C-DD0E-0325-89CE4B6BD44B}"/>
              </a:ext>
            </a:extLst>
          </p:cNvPr>
          <p:cNvSpPr txBox="1"/>
          <p:nvPr/>
        </p:nvSpPr>
        <p:spPr>
          <a:xfrm>
            <a:off x="1504122" y="1985697"/>
            <a:ext cx="6858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스터디 현황</a:t>
            </a:r>
            <a:endParaRPr lang="en-US" altLang="ko-KR" sz="4800" b="1" dirty="0">
              <a:solidFill>
                <a:srgbClr val="19264B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68386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Attention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7BD572-0FAA-97AD-0BF6-2F767FEEA74F}"/>
              </a:ext>
            </a:extLst>
          </p:cNvPr>
          <p:cNvSpPr txBox="1"/>
          <p:nvPr/>
        </p:nvSpPr>
        <p:spPr>
          <a:xfrm>
            <a:off x="1408975" y="3563216"/>
            <a:ext cx="7669866" cy="787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A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ttention distribution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attention score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를 </a:t>
            </a:r>
            <a:r>
              <a:rPr lang="en-US" altLang="ko-KR" sz="1600" b="1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softmax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함수에 통과시켜 생성된 확률 분포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위의 예시에서는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il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 가장 분포가 집중되었으므로 가장 먼저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he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생성한다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05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4A1A377-98A9-03F3-3E13-BA4A7B8C3C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1625" y="655870"/>
            <a:ext cx="4532453" cy="278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1078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Attention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7BD572-0FAA-97AD-0BF6-2F767FEEA74F}"/>
              </a:ext>
            </a:extLst>
          </p:cNvPr>
          <p:cNvSpPr txBox="1"/>
          <p:nvPr/>
        </p:nvSpPr>
        <p:spPr>
          <a:xfrm>
            <a:off x="1408975" y="3563216"/>
            <a:ext cx="7669866" cy="115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A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ttention output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attention distribution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을 가중치로 하여 인코더의 각 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hidden state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를 </a:t>
            </a:r>
            <a:r>
              <a:rPr lang="ko-KR" altLang="en-US" sz="1600" b="1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가중합</a:t>
            </a: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한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것이다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attention output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은 높은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attention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 가진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hidden state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의 정보를 포함하고 있다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6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45019A6-C5D7-EA76-CE3A-E1ABCD9263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395" y="741225"/>
            <a:ext cx="4503825" cy="280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218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Attention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7BD572-0FAA-97AD-0BF6-2F767FEEA74F}"/>
              </a:ext>
            </a:extLst>
          </p:cNvPr>
          <p:cNvSpPr txBox="1"/>
          <p:nvPr/>
        </p:nvSpPr>
        <p:spPr>
          <a:xfrm>
            <a:off x="1408975" y="3563216"/>
            <a:ext cx="7669866" cy="787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A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ttention output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과 </a:t>
            </a:r>
            <a:r>
              <a:rPr lang="ko-KR" altLang="en-US" sz="1600" b="1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디코더의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hidden state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를 결합하여</a:t>
            </a:r>
            <a:r>
              <a:rPr lang="en-US" altLang="ko-KR" sz="1600" b="1" i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y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^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를 산출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한다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그리고 각 </a:t>
            </a: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디코더에서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위의 과정을 반복한다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05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9E55215-29C6-22D8-49D4-B2567B5D7F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54"/>
          <a:stretch/>
        </p:blipFill>
        <p:spPr>
          <a:xfrm>
            <a:off x="2987040" y="573334"/>
            <a:ext cx="4571766" cy="294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2446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Attention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FF231DF0-B3F0-BDE1-EE98-9C1EDC21A5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32363" y="1838161"/>
            <a:ext cx="3588327" cy="358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B30230-DE6F-BFBF-D879-4D18C9CCCE61}"/>
              </a:ext>
            </a:extLst>
          </p:cNvPr>
          <p:cNvSpPr txBox="1"/>
          <p:nvPr/>
        </p:nvSpPr>
        <p:spPr>
          <a:xfrm>
            <a:off x="1719073" y="1055550"/>
            <a:ext cx="7083551" cy="374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장점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NMT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성능을 비약적으로 향상시켰다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병목현상을 해결했다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seq2seq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에선 인코더의 정보가 마지막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hidden state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 집중되어 제대로 전달되지 못하는 병목현상이 발생했지만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attention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은 </a:t>
            </a:r>
            <a:r>
              <a:rPr lang="ko-KR" altLang="en-US" sz="1600" b="1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디코더가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직접 인코더의 모든 시점에서 정보를 가져오게 함으로써 이를 해결했다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vanishing gradient problem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 완화했다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attention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은 </a:t>
            </a: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디코더와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인코더를 직접 연결한 구조이다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이는 </a:t>
            </a:r>
            <a:r>
              <a:rPr lang="ko-KR" altLang="en-US" sz="1600" b="1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그래디언트가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인코더의 마지막 시점과 </a:t>
            </a:r>
            <a:r>
              <a:rPr lang="ko-KR" altLang="en-US" sz="1600" b="1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디코더의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첫 시점의 연결 뿐 아니라 인코더와 </a:t>
            </a:r>
            <a:r>
              <a:rPr lang="ko-KR" altLang="en-US" sz="1600" b="1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디코더의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각 시점으로 직접 흘러가도록 만들어 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vanishing gradient problem</a:t>
            </a:r>
            <a:r>
              <a:rPr lang="ko-KR" altLang="en-US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을 완화했다</a:t>
            </a:r>
            <a:r>
              <a:rPr lang="en-US" altLang="ko-KR" sz="1600" b="1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68717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DE599E3-346C-D376-3BEA-AAB1CAD0C1E8}"/>
              </a:ext>
            </a:extLst>
          </p:cNvPr>
          <p:cNvSpPr txBox="1"/>
          <p:nvPr/>
        </p:nvSpPr>
        <p:spPr>
          <a:xfrm>
            <a:off x="1504122" y="1985697"/>
            <a:ext cx="6858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감사합니다</a:t>
            </a:r>
            <a:r>
              <a:rPr lang="en-US" altLang="ko-KR" sz="4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503109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스터디 현황</a:t>
            </a:r>
            <a:endParaRPr lang="en-US" altLang="ko-KR" sz="2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3" name="Google Shape;67;p14">
            <a:extLst>
              <a:ext uri="{FF2B5EF4-FFF2-40B4-BE49-F238E27FC236}">
                <a16:creationId xmlns:a16="http://schemas.microsoft.com/office/drawing/2014/main" id="{C6DBC334-8495-D7F6-F434-DCE3512CAEF7}"/>
              </a:ext>
            </a:extLst>
          </p:cNvPr>
          <p:cNvSpPr txBox="1"/>
          <p:nvPr/>
        </p:nvSpPr>
        <p:spPr>
          <a:xfrm>
            <a:off x="5179219" y="912606"/>
            <a:ext cx="4013816" cy="4678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en" altLang="ko-Kore-KR" u="none" strike="noStrike" dirty="0">
                <a:solidFill>
                  <a:srgbClr val="000000"/>
                </a:solidFill>
                <a:effectLst/>
                <a:latin typeface="NanumGothic" pitchFamily="2" charset="-127"/>
                <a:ea typeface="NanumGothic" pitchFamily="2" charset="-127"/>
              </a:rPr>
              <a:t>10. Transformers and Pretraining</a:t>
            </a:r>
          </a:p>
          <a:p>
            <a:pPr algn="l">
              <a:lnSpc>
                <a:spcPct val="200000"/>
              </a:lnSpc>
            </a:pPr>
            <a:r>
              <a:rPr lang="en" altLang="ko-Kore-KR" u="none" strike="noStrike" dirty="0">
                <a:solidFill>
                  <a:srgbClr val="000000"/>
                </a:solidFill>
                <a:effectLst/>
                <a:latin typeface="NanumGothic" pitchFamily="2" charset="-127"/>
                <a:ea typeface="NanumGothic" pitchFamily="2" charset="-127"/>
              </a:rPr>
              <a:t>11. Question Answering</a:t>
            </a:r>
          </a:p>
          <a:p>
            <a:pPr algn="l">
              <a:lnSpc>
                <a:spcPct val="200000"/>
              </a:lnSpc>
            </a:pPr>
            <a:r>
              <a:rPr lang="en" altLang="ko-Kore-KR" u="none" strike="noStrike" dirty="0">
                <a:solidFill>
                  <a:srgbClr val="000000"/>
                </a:solidFill>
                <a:effectLst/>
                <a:latin typeface="NanumGothic" pitchFamily="2" charset="-127"/>
                <a:ea typeface="NanumGothic" pitchFamily="2" charset="-127"/>
              </a:rPr>
              <a:t>12. Natural Language Generation</a:t>
            </a:r>
          </a:p>
          <a:p>
            <a:pPr algn="l">
              <a:lnSpc>
                <a:spcPct val="200000"/>
              </a:lnSpc>
            </a:pPr>
            <a:r>
              <a:rPr lang="en" altLang="ko-Kore-KR" u="none" strike="noStrike" dirty="0">
                <a:solidFill>
                  <a:srgbClr val="000000"/>
                </a:solidFill>
                <a:effectLst/>
                <a:latin typeface="NanumGothic" pitchFamily="2" charset="-127"/>
                <a:ea typeface="NanumGothic" pitchFamily="2" charset="-127"/>
              </a:rPr>
              <a:t>13. Coreference Resolution</a:t>
            </a:r>
          </a:p>
          <a:p>
            <a:pPr algn="l">
              <a:lnSpc>
                <a:spcPct val="200000"/>
              </a:lnSpc>
            </a:pPr>
            <a:r>
              <a:rPr lang="en" altLang="ko-Kore-KR" u="none" strike="noStrike" dirty="0">
                <a:solidFill>
                  <a:srgbClr val="000000"/>
                </a:solidFill>
                <a:effectLst/>
                <a:latin typeface="NanumGothic" pitchFamily="2" charset="-127"/>
                <a:ea typeface="NanumGothic" pitchFamily="2" charset="-127"/>
              </a:rPr>
              <a:t>14. T5 and Large Language Models</a:t>
            </a:r>
          </a:p>
          <a:p>
            <a:pPr algn="l">
              <a:lnSpc>
                <a:spcPct val="200000"/>
              </a:lnSpc>
            </a:pPr>
            <a:r>
              <a:rPr lang="en" altLang="ko-Kore-KR" u="none" strike="noStrike" dirty="0">
                <a:solidFill>
                  <a:srgbClr val="000000"/>
                </a:solidFill>
                <a:effectLst/>
                <a:latin typeface="NanumGothic" pitchFamily="2" charset="-127"/>
                <a:ea typeface="NanumGothic" pitchFamily="2" charset="-127"/>
              </a:rPr>
              <a:t>15. Add Knowledge to Language Models</a:t>
            </a:r>
          </a:p>
          <a:p>
            <a:pPr algn="l">
              <a:lnSpc>
                <a:spcPct val="200000"/>
              </a:lnSpc>
            </a:pPr>
            <a:r>
              <a:rPr lang="en" altLang="ko-Kore-KR" u="none" strike="noStrike" dirty="0">
                <a:solidFill>
                  <a:srgbClr val="000000"/>
                </a:solidFill>
                <a:effectLst/>
                <a:latin typeface="NanumGothic" pitchFamily="2" charset="-127"/>
                <a:ea typeface="NanumGothic" pitchFamily="2" charset="-127"/>
              </a:rPr>
              <a:t>16. Social &amp; Ethical Considerations</a:t>
            </a:r>
          </a:p>
          <a:p>
            <a:pPr algn="l">
              <a:lnSpc>
                <a:spcPct val="200000"/>
              </a:lnSpc>
            </a:pPr>
            <a:r>
              <a:rPr lang="en" altLang="ko-Kore-KR" u="none" strike="noStrike" dirty="0">
                <a:solidFill>
                  <a:srgbClr val="000000"/>
                </a:solidFill>
                <a:effectLst/>
                <a:latin typeface="NanumGothic" pitchFamily="2" charset="-127"/>
                <a:ea typeface="NanumGothic" pitchFamily="2" charset="-127"/>
              </a:rPr>
              <a:t>17. Model Analysis and Explanation</a:t>
            </a:r>
          </a:p>
          <a:p>
            <a:pPr algn="l">
              <a:lnSpc>
                <a:spcPct val="200000"/>
              </a:lnSpc>
            </a:pPr>
            <a:r>
              <a:rPr lang="en" altLang="ko-Kore-KR" u="none" strike="noStrike" dirty="0">
                <a:solidFill>
                  <a:srgbClr val="000000"/>
                </a:solidFill>
                <a:effectLst/>
                <a:latin typeface="NanumGothic" pitchFamily="2" charset="-127"/>
                <a:ea typeface="NanumGothic" pitchFamily="2" charset="-127"/>
              </a:rPr>
              <a:t>18. Future of NLP + Deep Learning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7C73B7C-7B26-0360-305D-4960795D51E2}"/>
              </a:ext>
            </a:extLst>
          </p:cNvPr>
          <p:cNvGrpSpPr/>
          <p:nvPr/>
        </p:nvGrpSpPr>
        <p:grpSpPr>
          <a:xfrm>
            <a:off x="1274435" y="621294"/>
            <a:ext cx="4013834" cy="4493508"/>
            <a:chOff x="1274435" y="621294"/>
            <a:chExt cx="4013834" cy="4493508"/>
          </a:xfrm>
        </p:grpSpPr>
        <p:sp>
          <p:nvSpPr>
            <p:cNvPr id="2" name="Google Shape;67;p14">
              <a:extLst>
                <a:ext uri="{FF2B5EF4-FFF2-40B4-BE49-F238E27FC236}">
                  <a16:creationId xmlns:a16="http://schemas.microsoft.com/office/drawing/2014/main" id="{9EB5C7E8-B2DD-CB02-AD02-F88E738AA667}"/>
                </a:ext>
              </a:extLst>
            </p:cNvPr>
            <p:cNvSpPr txBox="1"/>
            <p:nvPr/>
          </p:nvSpPr>
          <p:spPr>
            <a:xfrm>
              <a:off x="1274453" y="621294"/>
              <a:ext cx="4013816" cy="44935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l">
                <a:lnSpc>
                  <a:spcPct val="200000"/>
                </a:lnSpc>
                <a:buFont typeface="+mj-lt"/>
                <a:buAutoNum type="arabicPeriod"/>
              </a:pPr>
              <a:r>
                <a:rPr lang="en" altLang="ko-Kore-KR" u="none" strike="noStrike" dirty="0">
                  <a:solidFill>
                    <a:srgbClr val="000000"/>
                  </a:solidFill>
                  <a:effectLst/>
                  <a:latin typeface="NanumGothic" pitchFamily="2" charset="-127"/>
                  <a:ea typeface="NanumGothic" pitchFamily="2" charset="-127"/>
                </a:rPr>
                <a:t>intro &amp; Word Vectors</a:t>
              </a:r>
            </a:p>
            <a:p>
              <a:pPr algn="l">
                <a:lnSpc>
                  <a:spcPct val="200000"/>
                </a:lnSpc>
                <a:buFont typeface="+mj-lt"/>
                <a:buAutoNum type="arabicPeriod"/>
              </a:pPr>
              <a:r>
                <a:rPr lang="en" altLang="ko-Kore-KR" u="none" strike="noStrike" dirty="0">
                  <a:solidFill>
                    <a:srgbClr val="000000"/>
                  </a:solidFill>
                  <a:effectLst/>
                  <a:latin typeface="NanumGothic" pitchFamily="2" charset="-127"/>
                  <a:ea typeface="NanumGothic" pitchFamily="2" charset="-127"/>
                </a:rPr>
                <a:t>Neural Classifiers</a:t>
              </a:r>
            </a:p>
            <a:p>
              <a:pPr algn="l">
                <a:lnSpc>
                  <a:spcPct val="200000"/>
                </a:lnSpc>
                <a:buFont typeface="+mj-lt"/>
                <a:buAutoNum type="arabicPeriod"/>
              </a:pPr>
              <a:r>
                <a:rPr lang="en" altLang="ko-Kore-KR" u="none" strike="noStrike" dirty="0">
                  <a:solidFill>
                    <a:srgbClr val="000000"/>
                  </a:solidFill>
                  <a:effectLst/>
                  <a:latin typeface="NanumGothic" pitchFamily="2" charset="-127"/>
                  <a:ea typeface="NanumGothic" pitchFamily="2" charset="-127"/>
                </a:rPr>
                <a:t>Backprop and Neural Networks</a:t>
              </a:r>
            </a:p>
            <a:p>
              <a:pPr algn="l">
                <a:lnSpc>
                  <a:spcPct val="200000"/>
                </a:lnSpc>
                <a:buFont typeface="+mj-lt"/>
                <a:buAutoNum type="arabicPeriod"/>
              </a:pPr>
              <a:r>
                <a:rPr lang="en" altLang="ko-Kore-KR" u="none" strike="noStrike" dirty="0">
                  <a:solidFill>
                    <a:srgbClr val="000000"/>
                  </a:solidFill>
                  <a:effectLst/>
                  <a:latin typeface="NanumGothic" pitchFamily="2" charset="-127"/>
                  <a:ea typeface="NanumGothic" pitchFamily="2" charset="-127"/>
                </a:rPr>
                <a:t>Syntactic Structure and Dependency Parsing</a:t>
              </a:r>
            </a:p>
            <a:p>
              <a:pPr algn="l">
                <a:lnSpc>
                  <a:spcPct val="200000"/>
                </a:lnSpc>
                <a:buFont typeface="+mj-lt"/>
                <a:buAutoNum type="arabicPeriod"/>
              </a:pPr>
              <a:r>
                <a:rPr lang="en" altLang="ko-Kore-KR" u="none" strike="noStrike" dirty="0">
                  <a:solidFill>
                    <a:srgbClr val="000000"/>
                  </a:solidFill>
                  <a:effectLst/>
                  <a:latin typeface="NanumGothic" pitchFamily="2" charset="-127"/>
                  <a:ea typeface="NanumGothic" pitchFamily="2" charset="-127"/>
                </a:rPr>
                <a:t>Recurrent Neural networks (RNNs)</a:t>
              </a:r>
            </a:p>
            <a:p>
              <a:pPr algn="l">
                <a:lnSpc>
                  <a:spcPct val="200000"/>
                </a:lnSpc>
                <a:buFont typeface="+mj-lt"/>
                <a:buAutoNum type="arabicPeriod"/>
              </a:pPr>
              <a:r>
                <a:rPr lang="en" altLang="ko-Kore-KR" u="none" strike="noStrike" dirty="0">
                  <a:solidFill>
                    <a:srgbClr val="000000"/>
                  </a:solidFill>
                  <a:effectLst/>
                  <a:latin typeface="NanumGothic" pitchFamily="2" charset="-127"/>
                  <a:ea typeface="NanumGothic" pitchFamily="2" charset="-127"/>
                </a:rPr>
                <a:t>Simple and LSTM RNNs</a:t>
              </a:r>
            </a:p>
            <a:p>
              <a:pPr algn="l">
                <a:lnSpc>
                  <a:spcPct val="200000"/>
                </a:lnSpc>
                <a:buFont typeface="+mj-lt"/>
                <a:buAutoNum type="arabicPeriod"/>
              </a:pPr>
              <a:r>
                <a:rPr lang="en" altLang="ko-Kore-KR" u="none" strike="noStrike" dirty="0">
                  <a:solidFill>
                    <a:srgbClr val="000000"/>
                  </a:solidFill>
                  <a:effectLst/>
                  <a:latin typeface="NanumGothic" pitchFamily="2" charset="-127"/>
                  <a:ea typeface="NanumGothic" pitchFamily="2" charset="-127"/>
                </a:rPr>
                <a:t>Translation, Seq2Seq, Attention</a:t>
              </a:r>
            </a:p>
            <a:p>
              <a:pPr algn="l">
                <a:lnSpc>
                  <a:spcPct val="200000"/>
                </a:lnSpc>
                <a:buFont typeface="+mj-lt"/>
                <a:buAutoNum type="arabicPeriod"/>
              </a:pPr>
              <a:r>
                <a:rPr lang="en" altLang="ko-Kore-KR" u="none" strike="sngStrike" dirty="0">
                  <a:solidFill>
                    <a:srgbClr val="000000"/>
                  </a:solidFill>
                  <a:effectLst/>
                  <a:latin typeface="NanumGothic" pitchFamily="2" charset="-127"/>
                  <a:ea typeface="NanumGothic" pitchFamily="2" charset="-127"/>
                </a:rPr>
                <a:t>Final Projects; Practical Tips</a:t>
              </a:r>
            </a:p>
            <a:p>
              <a:pPr algn="l">
                <a:lnSpc>
                  <a:spcPct val="200000"/>
                </a:lnSpc>
                <a:buFont typeface="+mj-lt"/>
                <a:buAutoNum type="arabicPeriod"/>
              </a:pPr>
              <a:r>
                <a:rPr lang="en" altLang="ko-Kore-KR" u="none" strike="noStrike" dirty="0">
                  <a:solidFill>
                    <a:srgbClr val="000000"/>
                  </a:solidFill>
                  <a:effectLst/>
                  <a:latin typeface="NanumGothic" pitchFamily="2" charset="-127"/>
                  <a:ea typeface="NanumGothic" pitchFamily="2" charset="-127"/>
                </a:rPr>
                <a:t>Self-Attention and Transformers</a:t>
              </a:r>
            </a:p>
            <a:p>
              <a:pPr algn="l">
                <a:lnSpc>
                  <a:spcPct val="200000"/>
                </a:lnSpc>
                <a:buFont typeface="+mj-lt"/>
                <a:buAutoNum type="arabicPeriod"/>
              </a:pPr>
              <a:r>
                <a:rPr lang="en-US" altLang="ko-KR" dirty="0"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Transformers and Pretraining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EBC29FC-5D5A-C6F5-EA86-669870A7F441}"/>
                </a:ext>
              </a:extLst>
            </p:cNvPr>
            <p:cNvSpPr/>
            <p:nvPr/>
          </p:nvSpPr>
          <p:spPr>
            <a:xfrm>
              <a:off x="1274435" y="2944390"/>
              <a:ext cx="3904766" cy="75296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5BB37988-4F7F-7E9C-B128-F6DE071F8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3483" y="1149911"/>
            <a:ext cx="3837244" cy="368671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88AE965-FB2D-FC4E-B9ED-EBF4660B01E0}"/>
              </a:ext>
            </a:extLst>
          </p:cNvPr>
          <p:cNvSpPr/>
          <p:nvPr/>
        </p:nvSpPr>
        <p:spPr>
          <a:xfrm>
            <a:off x="5306903" y="3019896"/>
            <a:ext cx="3619114" cy="2158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09691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B2172-0D6C-DD0E-0325-89CE4B6BD44B}"/>
              </a:ext>
            </a:extLst>
          </p:cNvPr>
          <p:cNvSpPr txBox="1"/>
          <p:nvPr/>
        </p:nvSpPr>
        <p:spPr>
          <a:xfrm>
            <a:off x="1504122" y="1985697"/>
            <a:ext cx="6858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RNNs</a:t>
            </a:r>
          </a:p>
        </p:txBody>
      </p:sp>
    </p:spTree>
    <p:extLst>
      <p:ext uri="{BB962C8B-B14F-4D97-AF65-F5344CB8AC3E}">
        <p14:creationId xmlns:p14="http://schemas.microsoft.com/office/powerpoint/2010/main" val="1185303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44D412-79B3-3F0B-5D8F-975FA2BC65AD}"/>
              </a:ext>
            </a:extLst>
          </p:cNvPr>
          <p:cNvSpPr txBox="1"/>
          <p:nvPr/>
        </p:nvSpPr>
        <p:spPr>
          <a:xfrm>
            <a:off x="1713181" y="1081793"/>
            <a:ext cx="5554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RNNs (</a:t>
            </a:r>
            <a:r>
              <a:rPr lang="ko-KR" altLang="en-US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순환신경망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; Recurrent Neural Networks)</a:t>
            </a:r>
            <a:b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</a:br>
            <a:r>
              <a:rPr lang="en-US" altLang="ko-KR" sz="1800" dirty="0">
                <a:solidFill>
                  <a:srgbClr val="111111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sequence</a:t>
            </a:r>
            <a:r>
              <a:rPr lang="ko-KR" altLang="en-US" sz="1800" b="0" i="0" dirty="0">
                <a:solidFill>
                  <a:srgbClr val="111111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1800" b="0" i="0" dirty="0">
                <a:solidFill>
                  <a:srgbClr val="111111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data</a:t>
            </a:r>
            <a:r>
              <a:rPr lang="ko-KR" altLang="en-US" sz="1800" b="0" i="0" dirty="0">
                <a:solidFill>
                  <a:srgbClr val="111111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를 모델링 하기 위해 등장</a:t>
            </a:r>
            <a:endParaRPr lang="ko-KR" altLang="en-US" sz="18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99F617-B9E7-BE09-86DC-1EEA2C223E84}"/>
              </a:ext>
            </a:extLst>
          </p:cNvPr>
          <p:cNvSpPr txBox="1"/>
          <p:nvPr/>
        </p:nvSpPr>
        <p:spPr>
          <a:xfrm>
            <a:off x="1713180" y="1970486"/>
            <a:ext cx="4065563" cy="2327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Sequence data?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음악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동영상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글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생체 정보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소스 코드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주가 차트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…</a:t>
            </a:r>
          </a:p>
        </p:txBody>
      </p:sp>
      <p:pic>
        <p:nvPicPr>
          <p:cNvPr id="9" name="Picture 2" descr="create sequence in mysql">
            <a:extLst>
              <a:ext uri="{FF2B5EF4-FFF2-40B4-BE49-F238E27FC236}">
                <a16:creationId xmlns:a16="http://schemas.microsoft.com/office/drawing/2014/main" id="{5CFC017D-A5A3-B82E-422D-761E158B5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727" y="2088738"/>
            <a:ext cx="4144192" cy="2327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0A59F6-5C17-A93B-01FD-6D8AD81999F9}"/>
              </a:ext>
            </a:extLst>
          </p:cNvPr>
          <p:cNvSpPr txBox="1"/>
          <p:nvPr/>
        </p:nvSpPr>
        <p:spPr>
          <a:xfrm>
            <a:off x="1494106" y="1086479"/>
            <a:ext cx="4630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Q. The students opened their (             )?</a:t>
            </a:r>
            <a:endParaRPr lang="ko-KR" altLang="en-US" sz="18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B755DA-B261-CF80-A782-D28122189FDE}"/>
              </a:ext>
            </a:extLst>
          </p:cNvPr>
          <p:cNvSpPr txBox="1"/>
          <p:nvPr/>
        </p:nvSpPr>
        <p:spPr>
          <a:xfrm>
            <a:off x="1837006" y="1583037"/>
            <a:ext cx="217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→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n-gram</a:t>
            </a:r>
            <a:endParaRPr lang="ko-KR" altLang="en-US" sz="1800" b="1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06974F-6646-7D24-43A0-EF7DE43BE795}"/>
              </a:ext>
            </a:extLst>
          </p:cNvPr>
          <p:cNvSpPr txBox="1"/>
          <p:nvPr/>
        </p:nvSpPr>
        <p:spPr>
          <a:xfrm>
            <a:off x="1837006" y="3006466"/>
            <a:ext cx="6250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The students opened their (             ). Today, teacher …</a:t>
            </a:r>
            <a:r>
              <a:rPr lang="ko-KR" altLang="en-US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 </a:t>
            </a:r>
            <a:endParaRPr lang="ko-KR" altLang="en-US" sz="18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2E578C3-F5F1-0404-BBCD-3DE00A1BD72A}"/>
              </a:ext>
            </a:extLst>
          </p:cNvPr>
          <p:cNvSpPr txBox="1"/>
          <p:nvPr/>
        </p:nvSpPr>
        <p:spPr>
          <a:xfrm>
            <a:off x="6388374" y="1055550"/>
            <a:ext cx="2355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n </a:t>
            </a:r>
            <a:r>
              <a:rPr lang="ko-KR" altLang="en-US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크기 제약</a:t>
            </a:r>
            <a:endParaRPr lang="en-US" altLang="ko-KR" sz="18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Longer</a:t>
            </a:r>
            <a:r>
              <a:rPr lang="ko-KR" altLang="en-US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input </a:t>
            </a:r>
            <a:r>
              <a:rPr lang="ko-KR" altLang="en-US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대처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838D39C-B8D9-F7D4-0CAE-7A2794F69A79}"/>
              </a:ext>
            </a:extLst>
          </p:cNvPr>
          <p:cNvGrpSpPr/>
          <p:nvPr/>
        </p:nvGrpSpPr>
        <p:grpSpPr>
          <a:xfrm>
            <a:off x="2359152" y="3346195"/>
            <a:ext cx="2350008" cy="400050"/>
            <a:chOff x="2028161" y="4063856"/>
            <a:chExt cx="3963730" cy="400050"/>
          </a:xfrm>
        </p:grpSpPr>
        <p:cxnSp>
          <p:nvCxnSpPr>
            <p:cNvPr id="5" name="직선 연결선 11">
              <a:extLst>
                <a:ext uri="{FF2B5EF4-FFF2-40B4-BE49-F238E27FC236}">
                  <a16:creationId xmlns:a16="http://schemas.microsoft.com/office/drawing/2014/main" id="{0819A511-5693-ABC0-16F8-D1749A6356E0}"/>
                </a:ext>
              </a:extLst>
            </p:cNvPr>
            <p:cNvCxnSpPr>
              <a:cxnSpLocks/>
            </p:cNvCxnSpPr>
            <p:nvPr/>
          </p:nvCxnSpPr>
          <p:spPr>
            <a:xfrm>
              <a:off x="2028161" y="4444856"/>
              <a:ext cx="3963730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14">
              <a:extLst>
                <a:ext uri="{FF2B5EF4-FFF2-40B4-BE49-F238E27FC236}">
                  <a16:creationId xmlns:a16="http://schemas.microsoft.com/office/drawing/2014/main" id="{6B124E03-252C-BDDE-5F65-64AA746D751D}"/>
                </a:ext>
              </a:extLst>
            </p:cNvPr>
            <p:cNvCxnSpPr>
              <a:cxnSpLocks/>
            </p:cNvCxnSpPr>
            <p:nvPr/>
          </p:nvCxnSpPr>
          <p:spPr>
            <a:xfrm>
              <a:off x="2039111" y="4063856"/>
              <a:ext cx="0" cy="40005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15">
              <a:extLst>
                <a:ext uri="{FF2B5EF4-FFF2-40B4-BE49-F238E27FC236}">
                  <a16:creationId xmlns:a16="http://schemas.microsoft.com/office/drawing/2014/main" id="{ECA9A85C-3FA7-EC97-25A7-989A01039CB3}"/>
                </a:ext>
              </a:extLst>
            </p:cNvPr>
            <p:cNvCxnSpPr>
              <a:cxnSpLocks/>
            </p:cNvCxnSpPr>
            <p:nvPr/>
          </p:nvCxnSpPr>
          <p:spPr>
            <a:xfrm>
              <a:off x="5991891" y="4063856"/>
              <a:ext cx="0" cy="40005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87B1CBC-1F02-2FC6-C189-0D70C3727F3B}"/>
              </a:ext>
            </a:extLst>
          </p:cNvPr>
          <p:cNvSpPr txBox="1"/>
          <p:nvPr/>
        </p:nvSpPr>
        <p:spPr>
          <a:xfrm>
            <a:off x="3119730" y="3718827"/>
            <a:ext cx="82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n = 3</a:t>
            </a:r>
            <a:endParaRPr lang="ko-KR" altLang="en-US" sz="1800" b="1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5081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703D66C-105B-7F74-221D-8450817B02CE}"/>
              </a:ext>
            </a:extLst>
          </p:cNvPr>
          <p:cNvGrpSpPr/>
          <p:nvPr/>
        </p:nvGrpSpPr>
        <p:grpSpPr>
          <a:xfrm>
            <a:off x="4260206" y="441519"/>
            <a:ext cx="4483744" cy="4260461"/>
            <a:chOff x="1713181" y="1714158"/>
            <a:chExt cx="3189263" cy="302721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B839AEE-0101-5BED-6D9E-737893EC3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3006" y="1714158"/>
              <a:ext cx="3109438" cy="302721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418C61-214D-A67E-E3E9-27D3EED156E2}"/>
                </a:ext>
              </a:extLst>
            </p:cNvPr>
            <p:cNvSpPr txBox="1"/>
            <p:nvPr/>
          </p:nvSpPr>
          <p:spPr>
            <a:xfrm>
              <a:off x="1713181" y="1741569"/>
              <a:ext cx="118110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0A59F6-5C17-A93B-01FD-6D8AD81999F9}"/>
              </a:ext>
            </a:extLst>
          </p:cNvPr>
          <p:cNvSpPr txBox="1"/>
          <p:nvPr/>
        </p:nvSpPr>
        <p:spPr>
          <a:xfrm>
            <a:off x="1494106" y="1086479"/>
            <a:ext cx="4630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Q. The students opened their (             )?</a:t>
            </a:r>
            <a:endParaRPr lang="ko-KR" altLang="en-US" sz="18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62960B-368F-AB79-0E84-99529E35AD80}"/>
              </a:ext>
            </a:extLst>
          </p:cNvPr>
          <p:cNvSpPr txBox="1"/>
          <p:nvPr/>
        </p:nvSpPr>
        <p:spPr>
          <a:xfrm>
            <a:off x="1837006" y="1583037"/>
            <a:ext cx="217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→</a:t>
            </a: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18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RNNs</a:t>
            </a:r>
            <a:endParaRPr lang="ko-KR" altLang="en-US" sz="1800" b="1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47852F-C18A-1971-EFFD-7176F4CEAE6D}"/>
              </a:ext>
            </a:extLst>
          </p:cNvPr>
          <p:cNvSpPr txBox="1"/>
          <p:nvPr/>
        </p:nvSpPr>
        <p:spPr>
          <a:xfrm>
            <a:off x="1740469" y="2571749"/>
            <a:ext cx="2716713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“stores the information of the before states”</a:t>
            </a:r>
            <a:endParaRPr lang="ko-KR" altLang="en-US" sz="18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765059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923</Words>
  <Application>Microsoft Macintosh PowerPoint</Application>
  <PresentationFormat>화면 슬라이드 쇼(16:9)</PresentationFormat>
  <Paragraphs>194</Paragraphs>
  <Slides>44</Slides>
  <Notes>44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1" baseType="lpstr">
      <vt:lpstr>나눔고딕OTF</vt:lpstr>
      <vt:lpstr>나눔고딕</vt:lpstr>
      <vt:lpstr>나눔고딕</vt:lpstr>
      <vt:lpstr>NanumGothic ExtraBold</vt:lpstr>
      <vt:lpstr>Arial</vt:lpstr>
      <vt:lpstr>Cambria Math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최동욱</dc:creator>
  <cp:lastModifiedBy>최동욱</cp:lastModifiedBy>
  <cp:revision>8</cp:revision>
  <dcterms:modified xsi:type="dcterms:W3CDTF">2023-05-02T08:01:48Z</dcterms:modified>
</cp:coreProperties>
</file>